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7" r:id="rId18"/>
    <p:sldId id="278" r:id="rId19"/>
    <p:sldId id="279" r:id="rId20"/>
    <p:sldId id="280" r:id="rId21"/>
    <p:sldId id="281" r:id="rId22"/>
    <p:sldId id="282" r:id="rId23"/>
    <p:sldId id="274" r:id="rId24"/>
    <p:sldId id="283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289BD0-B213-447E-A99B-F02D08F1FB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E38CB5-5F05-461F-8BCA-D9D9A7F094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F1B1E6-ACE6-43B4-9C0B-DE6693A59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B772C-AC34-48A4-B044-1471B5A27D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374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A8ABBD-BD2B-45A2-9291-6EE5309ECE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4BA97A-33FE-4B98-BDE0-904169A265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AE78E3-6A85-4F82-A17B-CE0E23E54A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CE266-19C7-4FDC-8508-04F1578625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839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C4B6B2-0CC8-4C9B-AAA2-035715D8D3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106EAA-05CC-4EAA-9E92-C2663DD9D7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9D9179-D8EE-492D-A8D6-6160ACEEAD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B037A-D6AB-4832-BC54-F5664210CD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56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371037-3EFB-4B90-9730-C8C2C3A2E6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AD0456-0087-4E5D-8E62-A546D16C4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084667-615C-4FDD-BEBC-F801D6D73A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0F38B48-F52E-4315-88EC-1F7D954400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029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386D5C-640B-4FEA-9CE8-75E352194C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1F8F2A-E832-46D7-97A0-68AEEFB5A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13317D-B3A1-4F49-8BCA-ED4C7867C3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6B213A5-80C5-40B8-BBFB-BA8950E74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360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76CE8-7BA0-4761-B4CF-2DC2E0B77B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1A8FC-7E1C-4970-BC73-709C40346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06396-5DA8-418D-B9D0-D2C5A7845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B5191240-3A9C-4462-97F5-D57ED32335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478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1A4692-3AFA-4FB7-B597-E240BE6F25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B085C99-F6ED-4EFB-981B-21698E62FC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28429FA-730E-4591-ABFA-E9DDC83086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3E035CC-E4F4-43F8-B00B-004FFDB367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033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82DDB23-0FDF-47B8-AC19-3953A57349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C6E099B-C4FE-401A-826C-FAFC684882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2B61D85-8255-4A82-8D7C-C673DA050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8C01CD2-6DF8-4D85-B4AE-CCC6DE524B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010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F7D200-176C-4F15-8BC2-1719FA39D8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5C246B-D00C-4EA2-B8C0-93E9B94152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2149089-815A-4615-8690-B1C25B28A5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4CD54E6-67EA-4E7B-9740-0E5F45531C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280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5A142-BEBB-4662-90B5-77101C0291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E1BBE0-D3E8-44C9-805D-6AB51E0A53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B8968-41CC-4690-AC7A-5BB9EE002E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5D5704D5-1DA6-40F2-A4EE-A7F56C7CBA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0780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0D476-0822-4252-A9E4-C1387F9536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E77C6-1331-408B-93EB-1E033DD493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7B6DC-D4C7-4ED6-AA71-EC4EABE36B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9CB45A51-5E51-49D4-B2E6-0D7BD6885B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80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AEB308-834F-462A-B3A9-C8CBE5567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CFEC71-918E-47F2-9FEF-6CB178741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E208F9-F48E-4B0B-9AF9-CA99AD7BCC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95BD5-19EE-4465-A7EE-0E4719629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840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D35031-083D-4CF0-9E8F-5D02DBD12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2E5C74-5CEE-4B3E-82D6-93CEC956F4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E65529-396E-44B3-9E51-06531A9F8C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FC4F57F-CA8B-4D83-BC71-F6D4DAAF7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360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9A092E-C3CC-4048-8A49-DE52144B65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5B7295-3520-45AF-B66D-E8EDEEBC7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2EA0BD-CE43-4203-ABD0-3898DB2579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8FB0082D-7884-43A4-90A9-20E35998DC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22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A18934-FD35-465F-BD54-7801576BFC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35A22D-2F5D-43F5-98F0-93CA37D40B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13D31C-49E4-4D01-BC06-F586BF75BD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D3D9F-0B20-4458-BEE2-81B8F792A3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20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5E7F13-DA52-4711-8138-0E7027043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F2514D-E600-46B1-9124-8A48030F1D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21FBE6-48C4-4A9E-B174-EDBAF2BD70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32B74-3E6F-4518-BAF1-003CCA2F5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01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FAACC25-3047-4707-A40F-16F1F502D5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1B2E65-F2B8-4C09-833F-DBA7FCEF6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52D3DE3-315D-4A59-B566-0AE4633A15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5A10F-DEDD-41B8-97AB-5449AA4DCC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8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8C892C-840A-4ABC-ACB3-369508D71F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5D44AD-70D2-4336-A57F-807712064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C70F8C-DCB5-43D2-8989-E5C7C22BA4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6FD82-AFD5-4EC9-AE48-57BE1E390F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02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CACD53A-B1AF-4BFD-965B-9F04D9B2F8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DA9DF9A-5D3B-4689-ACE2-2370096582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0D45D8-2278-4125-8CCF-D67F83A2E7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F3800-8FE4-4A4D-8997-CEDD9F666A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77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BE7936-AA71-4C7F-8CC5-76E8298BA2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5906E5-84A5-4601-A695-C43DDB1FFB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0E5C29-50A4-4416-A540-0B9323F37F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B4F5F-2AB4-4719-83C0-0FC86BC291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40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738114-B054-48CF-872E-4A452D0496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CF1053-A975-4F6A-9B5C-F3D28C5185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EE809E-AA4E-4DF4-AC35-98A43A989E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19425-689C-4C13-9D28-310AF8C66C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99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D6488AD-D8E7-4028-81BF-00EE502380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8BC916-1980-411B-8E26-C24BA1691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/>
              <a:t>Click to edit Master text styles</a:t>
            </a:r>
          </a:p>
          <a:p>
            <a:pPr lvl="1"/>
            <a:r>
              <a:rPr lang="en-US" altLang="es-ES"/>
              <a:t>Second level</a:t>
            </a:r>
          </a:p>
          <a:p>
            <a:pPr lvl="2"/>
            <a:r>
              <a:rPr lang="en-US" altLang="es-ES"/>
              <a:t>Third level</a:t>
            </a:r>
          </a:p>
          <a:p>
            <a:pPr lvl="3"/>
            <a:r>
              <a:rPr lang="en-US" altLang="es-ES"/>
              <a:t>Fourth level</a:t>
            </a:r>
          </a:p>
          <a:p>
            <a:pPr lvl="4"/>
            <a:r>
              <a:rPr lang="en-US" altLang="es-E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E574D2A-8AAD-4FA7-A319-4D13AC3EBB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66D19D-CD08-463C-86E5-BFEDB84ACA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233E642-73AB-4F52-972B-6171F1D95A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CE027B0-AE7F-4751-9532-115938755D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aphShape" hidden="1">
            <a:extLst>
              <a:ext uri="{FF2B5EF4-FFF2-40B4-BE49-F238E27FC236}">
                <a16:creationId xmlns:a16="http://schemas.microsoft.com/office/drawing/2014/main" id="{F74CAB8F-5F2C-4673-8E16-DBE17A3B2011}"/>
              </a:ext>
            </a:extLst>
          </p:cNvPr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/>
              <a:t>iRespond Graph</a:t>
            </a:r>
          </a:p>
        </p:txBody>
      </p:sp>
      <p:grpSp>
        <p:nvGrpSpPr>
          <p:cNvPr id="2051" name="CorrectBarGroup">
            <a:extLst>
              <a:ext uri="{FF2B5EF4-FFF2-40B4-BE49-F238E27FC236}">
                <a16:creationId xmlns:a16="http://schemas.microsoft.com/office/drawing/2014/main" id="{DA630B82-2C2D-4830-8F74-210DA2A6F54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4" name="CorrectBar0">
              <a:extLst>
                <a:ext uri="{FF2B5EF4-FFF2-40B4-BE49-F238E27FC236}">
                  <a16:creationId xmlns:a16="http://schemas.microsoft.com/office/drawing/2014/main" id="{360B42FE-C57C-40F2-8262-5CB84831272B}"/>
                </a:ext>
              </a:extLst>
            </p:cNvPr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7" name="CorrectBar1">
              <a:extLst>
                <a:ext uri="{FF2B5EF4-FFF2-40B4-BE49-F238E27FC236}">
                  <a16:creationId xmlns:a16="http://schemas.microsoft.com/office/drawing/2014/main" id="{3914AFA7-CD16-4B03-81EC-EC24B699E688}"/>
                </a:ext>
              </a:extLst>
            </p:cNvPr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</p:grpSp>
      <p:grpSp>
        <p:nvGrpSpPr>
          <p:cNvPr id="2052" name="PercentLabelGroup">
            <a:extLst>
              <a:ext uri="{FF2B5EF4-FFF2-40B4-BE49-F238E27FC236}">
                <a16:creationId xmlns:a16="http://schemas.microsoft.com/office/drawing/2014/main" id="{A56260F5-0B80-4955-A0A2-386FC942DB5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3" name="PercentLabel0">
              <a:extLst>
                <a:ext uri="{FF2B5EF4-FFF2-40B4-BE49-F238E27FC236}">
                  <a16:creationId xmlns:a16="http://schemas.microsoft.com/office/drawing/2014/main" id="{A7422E20-DDD7-4FF6-B007-F1F67FD509B5}"/>
                </a:ext>
              </a:extLst>
            </p:cNvPr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6" name="PercentLabel1">
              <a:extLst>
                <a:ext uri="{FF2B5EF4-FFF2-40B4-BE49-F238E27FC236}">
                  <a16:creationId xmlns:a16="http://schemas.microsoft.com/office/drawing/2014/main" id="{CADF4388-80A5-4567-94FE-BC3C6166B4EF}"/>
                </a:ext>
              </a:extLst>
            </p:cNvPr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9" name="PercentLabel2">
              <a:extLst>
                <a:ext uri="{FF2B5EF4-FFF2-40B4-BE49-F238E27FC236}">
                  <a16:creationId xmlns:a16="http://schemas.microsoft.com/office/drawing/2014/main" id="{B2D92678-B0B2-4B8B-94DD-B0383DA68D0F}"/>
                </a:ext>
              </a:extLst>
            </p:cNvPr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2" name="PercentLabel3">
              <a:extLst>
                <a:ext uri="{FF2B5EF4-FFF2-40B4-BE49-F238E27FC236}">
                  <a16:creationId xmlns:a16="http://schemas.microsoft.com/office/drawing/2014/main" id="{4F924E0D-EE24-4467-AA32-1884856A3A50}"/>
                </a:ext>
              </a:extLst>
            </p:cNvPr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5" name="PercentLabel4">
              <a:extLst>
                <a:ext uri="{FF2B5EF4-FFF2-40B4-BE49-F238E27FC236}">
                  <a16:creationId xmlns:a16="http://schemas.microsoft.com/office/drawing/2014/main" id="{B80B1572-F48B-4845-A8C2-5BE2FDFD7870}"/>
                </a:ext>
              </a:extLst>
            </p:cNvPr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2053" name="IncorrectBarGroup">
            <a:extLst>
              <a:ext uri="{FF2B5EF4-FFF2-40B4-BE49-F238E27FC236}">
                <a16:creationId xmlns:a16="http://schemas.microsoft.com/office/drawing/2014/main" id="{F7394D7F-C5D6-4B93-BC2A-7C8BBD674B3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0" name="IncorrectBar2">
              <a:extLst>
                <a:ext uri="{FF2B5EF4-FFF2-40B4-BE49-F238E27FC236}">
                  <a16:creationId xmlns:a16="http://schemas.microsoft.com/office/drawing/2014/main" id="{B2AB38E4-3728-465C-9C6E-2DFF42562D9C}"/>
                </a:ext>
              </a:extLst>
            </p:cNvPr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13" name="IncorrectBar3">
              <a:extLst>
                <a:ext uri="{FF2B5EF4-FFF2-40B4-BE49-F238E27FC236}">
                  <a16:creationId xmlns:a16="http://schemas.microsoft.com/office/drawing/2014/main" id="{74B954CC-E88D-48BE-BCCC-5CA67E633D66}"/>
                </a:ext>
              </a:extLst>
            </p:cNvPr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16" name="IncorrectBar4">
              <a:extLst>
                <a:ext uri="{FF2B5EF4-FFF2-40B4-BE49-F238E27FC236}">
                  <a16:creationId xmlns:a16="http://schemas.microsoft.com/office/drawing/2014/main" id="{0F5C02B9-819D-443F-8097-446AF9CFB862}"/>
                </a:ext>
              </a:extLst>
            </p:cNvPr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</p:grpSp>
      <p:grpSp>
        <p:nvGrpSpPr>
          <p:cNvPr id="2054" name="XLabelGroup">
            <a:extLst>
              <a:ext uri="{FF2B5EF4-FFF2-40B4-BE49-F238E27FC236}">
                <a16:creationId xmlns:a16="http://schemas.microsoft.com/office/drawing/2014/main" id="{368E4FEA-0DB5-4381-848B-7B2D41435C9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5" name="XValueLabel0">
              <a:extLst>
                <a:ext uri="{FF2B5EF4-FFF2-40B4-BE49-F238E27FC236}">
                  <a16:creationId xmlns:a16="http://schemas.microsoft.com/office/drawing/2014/main" id="{DB420E6C-065F-4408-9070-6E9ACB1E068F}"/>
                </a:ext>
              </a:extLst>
            </p:cNvPr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8" name="XValueLabel1">
              <a:extLst>
                <a:ext uri="{FF2B5EF4-FFF2-40B4-BE49-F238E27FC236}">
                  <a16:creationId xmlns:a16="http://schemas.microsoft.com/office/drawing/2014/main" id="{144F5169-AB42-4E2B-8204-1B93B4D8E6BA}"/>
                </a:ext>
              </a:extLst>
            </p:cNvPr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1" name="XValueLabel2">
              <a:extLst>
                <a:ext uri="{FF2B5EF4-FFF2-40B4-BE49-F238E27FC236}">
                  <a16:creationId xmlns:a16="http://schemas.microsoft.com/office/drawing/2014/main" id="{9C0D07A0-27D5-48D2-9CC0-004269032C0F}"/>
                </a:ext>
              </a:extLst>
            </p:cNvPr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4" name="XValueLabel3">
              <a:extLst>
                <a:ext uri="{FF2B5EF4-FFF2-40B4-BE49-F238E27FC236}">
                  <a16:creationId xmlns:a16="http://schemas.microsoft.com/office/drawing/2014/main" id="{092B8B93-F0A2-4ED5-8F11-963F61E2A966}"/>
                </a:ext>
              </a:extLst>
            </p:cNvPr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17" name="XValueLabel4">
              <a:extLst>
                <a:ext uri="{FF2B5EF4-FFF2-40B4-BE49-F238E27FC236}">
                  <a16:creationId xmlns:a16="http://schemas.microsoft.com/office/drawing/2014/main" id="{F80A8AB5-2892-4067-940F-12AA52D005C9}"/>
                </a:ext>
              </a:extLst>
            </p:cNvPr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2055" name="AxisLineGroup">
            <a:extLst>
              <a:ext uri="{FF2B5EF4-FFF2-40B4-BE49-F238E27FC236}">
                <a16:creationId xmlns:a16="http://schemas.microsoft.com/office/drawing/2014/main" id="{0687975D-6B21-44D8-AD83-A7CE038B582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18" name="XAxisLine">
              <a:extLst>
                <a:ext uri="{FF2B5EF4-FFF2-40B4-BE49-F238E27FC236}">
                  <a16:creationId xmlns:a16="http://schemas.microsoft.com/office/drawing/2014/main" id="{91207F06-A0ED-416A-B235-212D4CE02031}"/>
                </a:ext>
              </a:extLst>
            </p:cNvPr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YAxisLine">
              <a:extLst>
                <a:ext uri="{FF2B5EF4-FFF2-40B4-BE49-F238E27FC236}">
                  <a16:creationId xmlns:a16="http://schemas.microsoft.com/office/drawing/2014/main" id="{D3DDBB38-C4AF-4A7A-A60B-9C30B21B77C3}"/>
                </a:ext>
              </a:extLst>
            </p:cNvPr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YAxisTick0">
              <a:extLst>
                <a:ext uri="{FF2B5EF4-FFF2-40B4-BE49-F238E27FC236}">
                  <a16:creationId xmlns:a16="http://schemas.microsoft.com/office/drawing/2014/main" id="{39613885-E395-4C99-BECE-3B3D00B69F92}"/>
                </a:ext>
              </a:extLst>
            </p:cNvPr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YAxisTick1">
              <a:extLst>
                <a:ext uri="{FF2B5EF4-FFF2-40B4-BE49-F238E27FC236}">
                  <a16:creationId xmlns:a16="http://schemas.microsoft.com/office/drawing/2014/main" id="{DF0FF009-DEC6-45D3-B833-5ED3FCDD9771}"/>
                </a:ext>
              </a:extLst>
            </p:cNvPr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Tick2">
              <a:extLst>
                <a:ext uri="{FF2B5EF4-FFF2-40B4-BE49-F238E27FC236}">
                  <a16:creationId xmlns:a16="http://schemas.microsoft.com/office/drawing/2014/main" id="{CC8F4910-F78D-4DE7-B76D-22BFE1929A4E}"/>
                </a:ext>
              </a:extLst>
            </p:cNvPr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YAxisTick3">
              <a:extLst>
                <a:ext uri="{FF2B5EF4-FFF2-40B4-BE49-F238E27FC236}">
                  <a16:creationId xmlns:a16="http://schemas.microsoft.com/office/drawing/2014/main" id="{D696C1DA-5108-4ADD-A05C-20D1FF41E134}"/>
                </a:ext>
              </a:extLst>
            </p:cNvPr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YLabelGroup">
            <a:extLst>
              <a:ext uri="{FF2B5EF4-FFF2-40B4-BE49-F238E27FC236}">
                <a16:creationId xmlns:a16="http://schemas.microsoft.com/office/drawing/2014/main" id="{2E6C20EC-99E2-41BF-8176-814C4E17732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1" name="YValueLabel0">
              <a:extLst>
                <a:ext uri="{FF2B5EF4-FFF2-40B4-BE49-F238E27FC236}">
                  <a16:creationId xmlns:a16="http://schemas.microsoft.com/office/drawing/2014/main" id="{FA84BE3C-4C15-40D5-8ED1-14496A5E5FBD}"/>
                </a:ext>
              </a:extLst>
            </p:cNvPr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3" name="YValueLabel1">
              <a:extLst>
                <a:ext uri="{FF2B5EF4-FFF2-40B4-BE49-F238E27FC236}">
                  <a16:creationId xmlns:a16="http://schemas.microsoft.com/office/drawing/2014/main" id="{B009DA2C-29EC-4A41-99D3-8977CC305E42}"/>
                </a:ext>
              </a:extLst>
            </p:cNvPr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5" name="YValueLabel2">
              <a:extLst>
                <a:ext uri="{FF2B5EF4-FFF2-40B4-BE49-F238E27FC236}">
                  <a16:creationId xmlns:a16="http://schemas.microsoft.com/office/drawing/2014/main" id="{31295529-01F7-46B1-BFFA-2ACC7B7A078A}"/>
                </a:ext>
              </a:extLst>
            </p:cNvPr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7" name="YValueLabel3">
              <a:extLst>
                <a:ext uri="{FF2B5EF4-FFF2-40B4-BE49-F238E27FC236}">
                  <a16:creationId xmlns:a16="http://schemas.microsoft.com/office/drawing/2014/main" id="{5396FDE7-4452-4C03-A5D4-8E9358B5AC3D}"/>
                </a:ext>
              </a:extLst>
            </p:cNvPr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9" r:id="rId1"/>
    <p:sldLayoutId id="2147484260" r:id="rId2"/>
    <p:sldLayoutId id="2147484261" r:id="rId3"/>
    <p:sldLayoutId id="2147484262" r:id="rId4"/>
    <p:sldLayoutId id="2147484263" r:id="rId5"/>
    <p:sldLayoutId id="2147484264" r:id="rId6"/>
    <p:sldLayoutId id="2147484265" r:id="rId7"/>
    <p:sldLayoutId id="2147484266" r:id="rId8"/>
    <p:sldLayoutId id="2147484267" r:id="rId9"/>
    <p:sldLayoutId id="2147484268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C2A0E8E1-A38B-4A85-9F6E-98FDB53F1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75"/>
            <a:ext cx="92202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7" descr="https://encrypted-tbn3.google.com/images?q=tbn:ANd9GcRoS4muNIDjQygiyjBIdiuVWJdHWY_8blLklgnOvSKYmfzfEqwUsQ">
            <a:extLst>
              <a:ext uri="{FF2B5EF4-FFF2-40B4-BE49-F238E27FC236}">
                <a16:creationId xmlns:a16="http://schemas.microsoft.com/office/drawing/2014/main" id="{8DD8435F-6C47-4818-A85B-081CDD046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7" descr="https://encrypted-tbn2.google.com/images?q=tbn:ANd9GcSsbJnbAwOgTuzVv2TtCmjgmqko8cEG4OzqHfXYWlryznzZl0Va">
            <a:extLst>
              <a:ext uri="{FF2B5EF4-FFF2-40B4-BE49-F238E27FC236}">
                <a16:creationId xmlns:a16="http://schemas.microsoft.com/office/drawing/2014/main" id="{62024E8E-20AF-41E1-8BC4-D80464A62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9" descr="https://encrypted-tbn0.google.com/images?q=tbn:ANd9GcSYZC2aXX3Bovfo-D5zsmzdbFQuHx0bnXNdeY787rmpBVDOO3_nUA">
            <a:extLst>
              <a:ext uri="{FF2B5EF4-FFF2-40B4-BE49-F238E27FC236}">
                <a16:creationId xmlns:a16="http://schemas.microsoft.com/office/drawing/2014/main" id="{1A4A2B14-9020-43D3-99F7-CA36F0D05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1" b="4561"/>
          <a:stretch>
            <a:fillRect/>
          </a:stretch>
        </p:blipFill>
        <p:spPr bwMode="auto">
          <a:xfrm>
            <a:off x="0" y="0"/>
            <a:ext cx="9255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1">
            <a:extLst>
              <a:ext uri="{FF2B5EF4-FFF2-40B4-BE49-F238E27FC236}">
                <a16:creationId xmlns:a16="http://schemas.microsoft.com/office/drawing/2014/main" id="{E3347B44-0AFD-420B-B49A-9326E2DE34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5125" cy="694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9" descr="https://encrypted-tbn2.google.com/images?q=tbn:ANd9GcRjPbS4DhIosF0Yb0_bpe9YCkv_sOX3meMgrI_aUPdlsatIjxl5zA">
            <a:extLst>
              <a:ext uri="{FF2B5EF4-FFF2-40B4-BE49-F238E27FC236}">
                <a16:creationId xmlns:a16="http://schemas.microsoft.com/office/drawing/2014/main" id="{13B8EC00-109F-4DA9-90C1-867390607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76200"/>
            <a:ext cx="3897313" cy="721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7" descr="https://encrypted-tbn1.google.com/images?q=tbn:ANd9GcSV9JJJkLNURlLsXgnovFgju1UTVuLWfiDcA5aPo5J96rOBfkBl">
            <a:extLst>
              <a:ext uri="{FF2B5EF4-FFF2-40B4-BE49-F238E27FC236}">
                <a16:creationId xmlns:a16="http://schemas.microsoft.com/office/drawing/2014/main" id="{DFD92FE2-6C08-41A6-8DAC-7E4C6054E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0"/>
            <a:ext cx="609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7" descr="https://encrypted-tbn0.google.com/images?q=tbn:ANd9GcTzmNwZ9lWlRePo3r69nmaB9pK0S2ETflcn-XwmR96S_SfcxqVo_Q">
            <a:extLst>
              <a:ext uri="{FF2B5EF4-FFF2-40B4-BE49-F238E27FC236}">
                <a16:creationId xmlns:a16="http://schemas.microsoft.com/office/drawing/2014/main" id="{D9496C9E-48C9-477D-803D-DB06A6334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7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1">
            <a:extLst>
              <a:ext uri="{FF2B5EF4-FFF2-40B4-BE49-F238E27FC236}">
                <a16:creationId xmlns:a16="http://schemas.microsoft.com/office/drawing/2014/main" id="{9B3D3305-32D4-4E17-9AA8-DA8CD33352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7" descr="https://encrypted-tbn2.google.com/images?q=tbn:ANd9GcSfd12VMiOmDBpQtgu_XZH5KDcCTzlutwAkksDEwNsbwdUzR9TVbg">
            <a:extLst>
              <a:ext uri="{FF2B5EF4-FFF2-40B4-BE49-F238E27FC236}">
                <a16:creationId xmlns:a16="http://schemas.microsoft.com/office/drawing/2014/main" id="{194109AA-7B73-4FC6-8CEB-247FAB437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40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EFDBFA85-44A2-4414-A6D9-9F658E6E87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s-ES" altLang="es-ES"/>
              <a:t>Bambi Definiciones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2AD78-F7BD-4F37-9CCA-75D429ACEC8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914400"/>
            <a:ext cx="2667000" cy="59436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Bambi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Flor</a:t>
            </a:r>
          </a:p>
          <a:p>
            <a:r>
              <a:rPr lang="es-ES" altLang="es-ES">
                <a:latin typeface="Calibri" panose="020F0502020204030204" pitchFamily="34" charset="0"/>
              </a:rPr>
              <a:t>Tambor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Lechuza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Hombres</a:t>
            </a:r>
          </a:p>
          <a:p>
            <a:r>
              <a:rPr lang="es-ES" altLang="es-ES">
                <a:latin typeface="Calibri" panose="020F0502020204030204" pitchFamily="34" charset="0"/>
              </a:rPr>
              <a:t>Ave</a:t>
            </a:r>
          </a:p>
          <a:p>
            <a:r>
              <a:rPr lang="es-ES" altLang="es-ES">
                <a:latin typeface="Calibri" panose="020F0502020204030204" pitchFamily="34" charset="0"/>
              </a:rPr>
              <a:t>Incendio</a:t>
            </a:r>
          </a:p>
          <a:p>
            <a:r>
              <a:rPr lang="es-ES" altLang="es-ES">
                <a:latin typeface="Calibri" panose="020F0502020204030204" pitchFamily="34" charset="0"/>
              </a:rPr>
              <a:t>Felín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C69F0-898D-4BDE-83F2-A430CB8E80B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286000" y="914400"/>
            <a:ext cx="6858000" cy="59436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Es el personaje principal y el título de la película</a:t>
            </a:r>
          </a:p>
          <a:p>
            <a:r>
              <a:rPr lang="es-ES" altLang="es-ES">
                <a:latin typeface="Calibri" panose="020F0502020204030204" pitchFamily="34" charset="0"/>
              </a:rPr>
              <a:t>Es el nombre de la mofeta</a:t>
            </a:r>
          </a:p>
          <a:p>
            <a:r>
              <a:rPr lang="es-ES" altLang="es-ES">
                <a:latin typeface="Calibri" panose="020F0502020204030204" pitchFamily="34" charset="0"/>
              </a:rPr>
              <a:t>Es lo que se llama el conejo y es un instrumento musical</a:t>
            </a:r>
          </a:p>
          <a:p>
            <a:r>
              <a:rPr lang="es-ES" altLang="es-ES">
                <a:latin typeface="Calibri" panose="020F0502020204030204" pitchFamily="34" charset="0"/>
              </a:rPr>
              <a:t>Es un sinónimo de búho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Es un antónimo de las mujeres</a:t>
            </a:r>
          </a:p>
          <a:p>
            <a:r>
              <a:rPr lang="es-ES" altLang="es-ES">
                <a:latin typeface="Calibri" panose="020F0502020204030204" pitchFamily="34" charset="0"/>
              </a:rPr>
              <a:t>Es un sinónimo de pájaro</a:t>
            </a:r>
          </a:p>
          <a:p>
            <a:r>
              <a:rPr lang="es-ES" altLang="es-ES">
                <a:latin typeface="Calibri" panose="020F0502020204030204" pitchFamily="34" charset="0"/>
              </a:rPr>
              <a:t>Es un sinónimo de fuego</a:t>
            </a:r>
          </a:p>
          <a:p>
            <a:r>
              <a:rPr lang="es-ES" altLang="es-ES">
                <a:latin typeface="Calibri" panose="020F0502020204030204" pitchFamily="34" charset="0"/>
              </a:rPr>
              <a:t>Es la novia de Bambi</a:t>
            </a:r>
          </a:p>
          <a:p>
            <a:endParaRPr lang="es-ES" altLang="es-ES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8221A-9B4F-4CF1-9961-EC5F94392AA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0"/>
            <a:ext cx="2895600" cy="6858000"/>
          </a:xfrm>
        </p:spPr>
        <p:txBody>
          <a:bodyPr/>
          <a:lstStyle/>
          <a:p>
            <a:r>
              <a:rPr lang="es-ES" altLang="es-ES"/>
              <a:t>Tener hambre</a:t>
            </a:r>
          </a:p>
          <a:p>
            <a:endParaRPr lang="es-ES" altLang="es-ES"/>
          </a:p>
          <a:p>
            <a:r>
              <a:rPr lang="es-ES" altLang="es-ES"/>
              <a:t>Tener miedo</a:t>
            </a:r>
          </a:p>
          <a:p>
            <a:endParaRPr lang="es-ES" altLang="es-ES"/>
          </a:p>
          <a:p>
            <a:r>
              <a:rPr lang="es-ES" altLang="es-ES"/>
              <a:t>Tener sed</a:t>
            </a:r>
          </a:p>
          <a:p>
            <a:endParaRPr lang="es-ES" altLang="es-ES"/>
          </a:p>
          <a:p>
            <a:r>
              <a:rPr lang="es-ES" altLang="es-ES"/>
              <a:t>Tener sueño</a:t>
            </a:r>
          </a:p>
          <a:p>
            <a:r>
              <a:rPr lang="es-ES" altLang="es-ES"/>
              <a:t>Tener calor</a:t>
            </a:r>
          </a:p>
          <a:p>
            <a:endParaRPr lang="es-ES" altLang="es-ES"/>
          </a:p>
          <a:p>
            <a:r>
              <a:rPr lang="es-ES" altLang="es-ES"/>
              <a:t>Tener frío</a:t>
            </a:r>
          </a:p>
          <a:p>
            <a:endParaRPr lang="es-ES" altLang="es-ES"/>
          </a:p>
          <a:p>
            <a:r>
              <a:rPr lang="es-ES" altLang="es-ES"/>
              <a:t>Bosque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38AB13-BD2D-4AAD-BAD5-AAF00652BE8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819400" y="0"/>
            <a:ext cx="6324600" cy="68580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Es lo que tienes cuando necesitas comida</a:t>
            </a:r>
          </a:p>
          <a:p>
            <a:r>
              <a:rPr lang="es-ES" altLang="es-ES">
                <a:latin typeface="Calibri" panose="020F0502020204030204" pitchFamily="34" charset="0"/>
              </a:rPr>
              <a:t>Es lo que tienes cuando hay peligro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Es lo que tienes cuando necesitas agua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Cuando estás cansado</a:t>
            </a:r>
          </a:p>
          <a:p>
            <a:r>
              <a:rPr lang="es-ES" altLang="es-ES">
                <a:latin typeface="Calibri" panose="020F0502020204030204" pitchFamily="34" charset="0"/>
              </a:rPr>
              <a:t>Es lo que tienes cuando la temperatura está 101 grados Fahrenheit</a:t>
            </a:r>
          </a:p>
          <a:p>
            <a:r>
              <a:rPr lang="es-ES" altLang="es-ES">
                <a:latin typeface="Calibri" panose="020F0502020204030204" pitchFamily="34" charset="0"/>
              </a:rPr>
              <a:t>Es lo que tienes cuando la temperatura está 28 grados Fahrenheit</a:t>
            </a:r>
          </a:p>
          <a:p>
            <a:r>
              <a:rPr lang="es-ES" altLang="es-ES">
                <a:latin typeface="Calibri" panose="020F0502020204030204" pitchFamily="34" charset="0"/>
              </a:rPr>
              <a:t>Es donde hay muchos árboles para protección</a:t>
            </a:r>
          </a:p>
          <a:p>
            <a:endParaRPr lang="es-ES" alt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8F766-5427-47BB-B8B5-D2B016BECC55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0"/>
            <a:ext cx="2438400" cy="6858000"/>
          </a:xfrm>
        </p:spPr>
        <p:txBody>
          <a:bodyPr/>
          <a:lstStyle/>
          <a:p>
            <a:r>
              <a:rPr lang="es-ES" altLang="es-ES"/>
              <a:t>Pradera</a:t>
            </a:r>
          </a:p>
          <a:p>
            <a:endParaRPr lang="es-ES" altLang="es-ES"/>
          </a:p>
          <a:p>
            <a:r>
              <a:rPr lang="es-ES" altLang="es-ES"/>
              <a:t>Invierno</a:t>
            </a:r>
          </a:p>
          <a:p>
            <a:endParaRPr lang="es-ES" altLang="es-ES"/>
          </a:p>
          <a:p>
            <a:r>
              <a:rPr lang="es-ES" altLang="es-ES"/>
              <a:t>Primavera</a:t>
            </a:r>
          </a:p>
          <a:p>
            <a:endParaRPr lang="es-ES" altLang="es-ES"/>
          </a:p>
          <a:p>
            <a:r>
              <a:rPr lang="es-ES" altLang="es-ES"/>
              <a:t>Otoño</a:t>
            </a:r>
          </a:p>
          <a:p>
            <a:endParaRPr lang="es-ES" altLang="es-ES"/>
          </a:p>
          <a:p>
            <a:endParaRPr lang="es-ES" altLang="es-ES"/>
          </a:p>
          <a:p>
            <a:r>
              <a:rPr lang="es-ES" altLang="es-ES"/>
              <a:t>Verano</a:t>
            </a:r>
          </a:p>
          <a:p>
            <a:endParaRPr lang="es-ES" alt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9F40C1-04AB-4DA0-88C9-EABA310F657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590800" y="0"/>
            <a:ext cx="6553200" cy="68580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Hay peligro allí porque no hay árboles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Es la estación cuando nieva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Es la estación cuando llueve mucho para las flores</a:t>
            </a:r>
          </a:p>
          <a:p>
            <a:r>
              <a:rPr lang="es-ES" altLang="es-ES">
                <a:latin typeface="Calibri" panose="020F0502020204030204" pitchFamily="34" charset="0"/>
              </a:rPr>
              <a:t>Es la estación cuando hace viento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Es la estación cuando hace mucho calor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641D24-A95D-4CA3-9059-F871D0057A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r>
              <a:rPr lang="es-ES" altLang="es-ES"/>
              <a:t>Vocabulario de Bambi</a:t>
            </a:r>
            <a:br>
              <a:rPr lang="es-ES" altLang="es-ES"/>
            </a:br>
            <a:r>
              <a:rPr lang="es-ES" altLang="es-ES"/>
              <a:t>¿Qué animal 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E3FD5-610C-4245-9B19-AFAF94F3BA9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1447800"/>
            <a:ext cx="4495800" cy="5410200"/>
          </a:xfrm>
        </p:spPr>
        <p:txBody>
          <a:bodyPr/>
          <a:lstStyle/>
          <a:p>
            <a:r>
              <a:rPr lang="es-ES" altLang="es-ES"/>
              <a:t>Tambor</a:t>
            </a:r>
          </a:p>
          <a:p>
            <a:r>
              <a:rPr lang="es-ES" altLang="es-ES"/>
              <a:t>Bambi</a:t>
            </a:r>
          </a:p>
          <a:p>
            <a:r>
              <a:rPr lang="es-ES" altLang="es-ES"/>
              <a:t>Flor</a:t>
            </a:r>
          </a:p>
          <a:p>
            <a:r>
              <a:rPr lang="es-ES" altLang="es-ES"/>
              <a:t>Felín</a:t>
            </a:r>
          </a:p>
          <a:p>
            <a:r>
              <a:rPr lang="es-ES" altLang="es-ES"/>
              <a:t>El señor Búho</a:t>
            </a:r>
          </a:p>
          <a:p>
            <a:endParaRPr lang="es-ES" altLang="es-ES"/>
          </a:p>
          <a:p>
            <a:endParaRPr lang="es-ES" altLang="es-ES"/>
          </a:p>
          <a:p>
            <a:endParaRPr lang="es-ES" alt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CC96C-EBD7-44C2-95A9-F2090932307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743200" y="1447800"/>
            <a:ext cx="6400800" cy="5410200"/>
          </a:xfrm>
        </p:spPr>
        <p:txBody>
          <a:bodyPr/>
          <a:lstStyle/>
          <a:p>
            <a:r>
              <a:rPr lang="es-ES" altLang="es-ES"/>
              <a:t>Conejo</a:t>
            </a:r>
          </a:p>
          <a:p>
            <a:r>
              <a:rPr lang="es-ES" altLang="es-ES"/>
              <a:t>Venado</a:t>
            </a:r>
          </a:p>
          <a:p>
            <a:r>
              <a:rPr lang="es-ES" altLang="es-ES"/>
              <a:t>Mofeta</a:t>
            </a:r>
          </a:p>
          <a:p>
            <a:r>
              <a:rPr lang="es-ES" altLang="es-ES"/>
              <a:t>Venada</a:t>
            </a:r>
          </a:p>
          <a:p>
            <a:r>
              <a:rPr lang="es-ES" altLang="es-ES"/>
              <a:t>Lechuza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7" descr="https://encrypted-tbn3.google.com/images?q=tbn:ANd9GcTMtauvxj-5wpwlMZk8JjsFTEiGJXMlStfFYD0lpqeifLyUKp76">
            <a:extLst>
              <a:ext uri="{FF2B5EF4-FFF2-40B4-BE49-F238E27FC236}">
                <a16:creationId xmlns:a16="http://schemas.microsoft.com/office/drawing/2014/main" id="{25DFD9ED-96C4-4119-9791-37241D27F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78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42C55-BBF9-4FE7-B818-37A510A936D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0"/>
            <a:ext cx="2590800" cy="68580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Hombres</a:t>
            </a:r>
          </a:p>
          <a:p>
            <a:r>
              <a:rPr lang="es-ES" altLang="es-ES">
                <a:latin typeface="Calibri" panose="020F0502020204030204" pitchFamily="34" charset="0"/>
              </a:rPr>
              <a:t>Otoño</a:t>
            </a:r>
          </a:p>
          <a:p>
            <a:r>
              <a:rPr lang="es-ES" altLang="es-ES">
                <a:latin typeface="Calibri" panose="020F0502020204030204" pitchFamily="34" charset="0"/>
              </a:rPr>
              <a:t>Pájaro</a:t>
            </a:r>
          </a:p>
          <a:p>
            <a:r>
              <a:rPr lang="es-ES" altLang="es-ES">
                <a:latin typeface="Calibri" panose="020F0502020204030204" pitchFamily="34" charset="0"/>
              </a:rPr>
              <a:t>Bosque</a:t>
            </a:r>
          </a:p>
          <a:p>
            <a:r>
              <a:rPr lang="es-ES" altLang="es-ES">
                <a:latin typeface="Calibri" panose="020F0502020204030204" pitchFamily="34" charset="0"/>
              </a:rPr>
              <a:t>Pradera </a:t>
            </a:r>
          </a:p>
          <a:p>
            <a:r>
              <a:rPr lang="es-ES" altLang="es-ES">
                <a:latin typeface="Calibri" panose="020F0502020204030204" pitchFamily="34" charset="0"/>
              </a:rPr>
              <a:t>La primavera</a:t>
            </a:r>
          </a:p>
          <a:p>
            <a:r>
              <a:rPr lang="es-ES" altLang="es-ES">
                <a:latin typeface="Calibri" panose="020F0502020204030204" pitchFamily="34" charset="0"/>
              </a:rPr>
              <a:t>Fuego</a:t>
            </a:r>
          </a:p>
          <a:p>
            <a:r>
              <a:rPr lang="es-ES" altLang="es-ES">
                <a:latin typeface="Calibri" panose="020F0502020204030204" pitchFamily="34" charset="0"/>
              </a:rPr>
              <a:t>Invierno</a:t>
            </a:r>
          </a:p>
          <a:p>
            <a:r>
              <a:rPr lang="es-ES" altLang="es-ES">
                <a:latin typeface="Calibri" panose="020F0502020204030204" pitchFamily="34" charset="0"/>
              </a:rPr>
              <a:t>Tener hambre</a:t>
            </a:r>
          </a:p>
          <a:p>
            <a:r>
              <a:rPr lang="es-ES" altLang="es-ES">
                <a:latin typeface="Calibri" panose="020F0502020204030204" pitchFamily="34" charset="0"/>
              </a:rPr>
              <a:t>Tener sueño</a:t>
            </a:r>
          </a:p>
          <a:p>
            <a:r>
              <a:rPr lang="es-ES" altLang="es-ES">
                <a:latin typeface="Calibri" panose="020F0502020204030204" pitchFamily="34" charset="0"/>
              </a:rPr>
              <a:t>Tener sed</a:t>
            </a:r>
          </a:p>
          <a:p>
            <a:r>
              <a:rPr lang="es-ES" altLang="es-ES">
                <a:latin typeface="Calibri" panose="020F0502020204030204" pitchFamily="34" charset="0"/>
              </a:rPr>
              <a:t>Tener frío</a:t>
            </a:r>
          </a:p>
          <a:p>
            <a:endParaRPr lang="es-ES" altLang="es-ES">
              <a:latin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8D3D33-81A0-4678-94B4-F57953BFB040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514600" y="0"/>
            <a:ext cx="6629400" cy="68580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El antónimo de las mujeres</a:t>
            </a:r>
          </a:p>
          <a:p>
            <a:r>
              <a:rPr lang="es-ES" altLang="es-ES">
                <a:latin typeface="Calibri" panose="020F0502020204030204" pitchFamily="34" charset="0"/>
              </a:rPr>
              <a:t>La estación de noviembre</a:t>
            </a:r>
          </a:p>
          <a:p>
            <a:r>
              <a:rPr lang="es-ES" altLang="es-ES">
                <a:latin typeface="Calibri" panose="020F0502020204030204" pitchFamily="34" charset="0"/>
              </a:rPr>
              <a:t>Un sinónimo de ave</a:t>
            </a:r>
          </a:p>
          <a:p>
            <a:r>
              <a:rPr lang="es-ES" altLang="es-ES" sz="2000">
                <a:latin typeface="Calibri" panose="020F0502020204030204" pitchFamily="34" charset="0"/>
              </a:rPr>
              <a:t>Es donde hay muchos árboles (es donde vive Bambi)</a:t>
            </a:r>
          </a:p>
          <a:p>
            <a:r>
              <a:rPr lang="es-ES" altLang="es-ES">
                <a:latin typeface="Calibri" panose="020F0502020204030204" pitchFamily="34" charset="0"/>
              </a:rPr>
              <a:t>Es donde no hay arboles</a:t>
            </a:r>
          </a:p>
          <a:p>
            <a:r>
              <a:rPr lang="es-ES" altLang="es-ES">
                <a:latin typeface="Calibri" panose="020F0502020204030204" pitchFamily="34" charset="0"/>
              </a:rPr>
              <a:t>La estación de abril</a:t>
            </a:r>
          </a:p>
          <a:p>
            <a:r>
              <a:rPr lang="es-ES" altLang="es-ES">
                <a:latin typeface="Calibri" panose="020F0502020204030204" pitchFamily="34" charset="0"/>
              </a:rPr>
              <a:t>Un sinónimo de incendio</a:t>
            </a:r>
          </a:p>
          <a:p>
            <a:r>
              <a:rPr lang="es-ES" altLang="es-ES">
                <a:latin typeface="Calibri" panose="020F0502020204030204" pitchFamily="34" charset="0"/>
              </a:rPr>
              <a:t>La estación de enero</a:t>
            </a:r>
          </a:p>
          <a:p>
            <a:r>
              <a:rPr lang="es-ES" altLang="es-ES">
                <a:latin typeface="Calibri" panose="020F0502020204030204" pitchFamily="34" charset="0"/>
              </a:rPr>
              <a:t>= necesitas comida</a:t>
            </a:r>
          </a:p>
          <a:p>
            <a:r>
              <a:rPr lang="es-ES" altLang="es-ES">
                <a:latin typeface="Calibri" panose="020F0502020204030204" pitchFamily="34" charset="0"/>
              </a:rPr>
              <a:t>= estás cansado/a</a:t>
            </a:r>
          </a:p>
          <a:p>
            <a:r>
              <a:rPr lang="es-ES" altLang="es-ES">
                <a:latin typeface="Calibri" panose="020F0502020204030204" pitchFamily="34" charset="0"/>
              </a:rPr>
              <a:t>= necesitas agua </a:t>
            </a:r>
          </a:p>
          <a:p>
            <a:r>
              <a:rPr lang="es-ES" altLang="es-ES">
                <a:latin typeface="Calibri" panose="020F0502020204030204" pitchFamily="34" charset="0"/>
              </a:rPr>
              <a:t>= la temperatura está 10°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68A65-4583-465A-8DA6-65C6CA6CE52F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0"/>
            <a:ext cx="2514600" cy="68580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El otoño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El verano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La primavera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El invierno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DBF92-DD7A-4FE9-988C-6131C41CDF0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514600" y="0"/>
            <a:ext cx="6629400" cy="6858000"/>
          </a:xfrm>
        </p:spPr>
        <p:txBody>
          <a:bodyPr/>
          <a:lstStyle/>
          <a:p>
            <a:r>
              <a:rPr lang="es-ES" altLang="es-ES"/>
              <a:t>Hace fresco</a:t>
            </a:r>
          </a:p>
          <a:p>
            <a:r>
              <a:rPr lang="es-ES" altLang="es-ES"/>
              <a:t>Hace mucho viento</a:t>
            </a:r>
          </a:p>
          <a:p>
            <a:r>
              <a:rPr lang="es-ES" altLang="es-ES"/>
              <a:t>Hace mucho calor</a:t>
            </a:r>
          </a:p>
          <a:p>
            <a:r>
              <a:rPr lang="es-ES" altLang="es-ES"/>
              <a:t>Hace sol</a:t>
            </a:r>
          </a:p>
          <a:p>
            <a:r>
              <a:rPr lang="es-ES" altLang="es-ES"/>
              <a:t>Hace buen tiempo</a:t>
            </a:r>
          </a:p>
          <a:p>
            <a:r>
              <a:rPr lang="es-ES" altLang="es-ES"/>
              <a:t>Llueve</a:t>
            </a:r>
          </a:p>
          <a:p>
            <a:r>
              <a:rPr lang="es-ES" altLang="es-ES"/>
              <a:t>Hace mucho frío</a:t>
            </a:r>
          </a:p>
          <a:p>
            <a:r>
              <a:rPr lang="es-ES" altLang="es-ES"/>
              <a:t>Hace mal tiempo</a:t>
            </a:r>
          </a:p>
          <a:p>
            <a:r>
              <a:rPr lang="es-ES" altLang="es-ES"/>
              <a:t>Nieva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EEA3D6C-7720-439B-A496-E881364A6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s-ES" altLang="es-ES"/>
              <a:t>Las Preguntas de Bambi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8243-A444-4661-857F-8E389EC284A2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914400"/>
            <a:ext cx="4495800" cy="59436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1. ¿Cómo se llama la película y el personaje principal?</a:t>
            </a:r>
          </a:p>
          <a:p>
            <a:r>
              <a:rPr lang="es-ES" altLang="es-ES">
                <a:latin typeface="Calibri" panose="020F0502020204030204" pitchFamily="34" charset="0"/>
              </a:rPr>
              <a:t>2. ¿Cómo se llaman los amigos de Bambi?</a:t>
            </a:r>
          </a:p>
          <a:p>
            <a:r>
              <a:rPr lang="es-ES" altLang="es-ES">
                <a:latin typeface="Calibri" panose="020F0502020204030204" pitchFamily="34" charset="0"/>
              </a:rPr>
              <a:t>3. ¿Qué tipo de animal es Bambi? ¿De qué color es?</a:t>
            </a:r>
          </a:p>
          <a:p>
            <a:r>
              <a:rPr lang="es-ES" altLang="es-ES">
                <a:latin typeface="Calibri" panose="020F0502020204030204" pitchFamily="34" charset="0"/>
              </a:rPr>
              <a:t>4. ¿Qué tipo de animal es Tambor? ¿De qué color es?</a:t>
            </a:r>
          </a:p>
          <a:p>
            <a:r>
              <a:rPr lang="es-ES" altLang="es-ES">
                <a:latin typeface="Calibri" panose="020F0502020204030204" pitchFamily="34" charset="0"/>
              </a:rPr>
              <a:t>5. ¿Qué tipo de animal es Flor? ¿De qué color es?</a:t>
            </a:r>
          </a:p>
          <a:p>
            <a:r>
              <a:rPr lang="es-ES" altLang="es-ES">
                <a:latin typeface="Calibri" panose="020F0502020204030204" pitchFamily="34" charset="0"/>
              </a:rPr>
              <a:t>6. ¿Cuál es un sinónimo de ave?</a:t>
            </a:r>
          </a:p>
          <a:p>
            <a:endParaRPr lang="es-ES" alt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85DB84-0DA2-4D09-B45E-853CECE282E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38600" y="838200"/>
            <a:ext cx="5105400" cy="60198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La película y el personaje principal se llama Bambi.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Los amigos se llaman Tambor, Flor y Felín.</a:t>
            </a:r>
          </a:p>
          <a:p>
            <a:r>
              <a:rPr lang="es-ES" altLang="es-ES">
                <a:latin typeface="Calibri" panose="020F0502020204030204" pitchFamily="34" charset="0"/>
              </a:rPr>
              <a:t>Bambi es un venado y es café.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Tambor es un conejo. Él es gris.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Flor es una mofeta y es blanco y negro.</a:t>
            </a:r>
          </a:p>
          <a:p>
            <a:r>
              <a:rPr lang="es-ES" altLang="es-ES">
                <a:latin typeface="Calibri" panose="020F0502020204030204" pitchFamily="34" charset="0"/>
              </a:rPr>
              <a:t>Un sinónimo de ave es pájaro.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6F11BDF7-519C-4B8E-A497-4097A163D1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638" y="0"/>
            <a:ext cx="9123362" cy="6858000"/>
          </a:xfrm>
        </p:spPr>
        <p:txBody>
          <a:bodyPr/>
          <a:lstStyle/>
          <a:p>
            <a:r>
              <a:rPr lang="es-ES_tradnl" altLang="es-ES_tradnl" sz="2700"/>
              <a:t>1. ¿Cómo </a:t>
            </a:r>
            <a:r>
              <a:rPr lang="es-ES_tradnl" altLang="es-ES_tradnl" sz="2700" b="1"/>
              <a:t>se llama </a:t>
            </a:r>
            <a:r>
              <a:rPr lang="es-ES_tradnl" altLang="es-ES_tradnl" sz="2700" u="sng"/>
              <a:t>la película</a:t>
            </a:r>
            <a:r>
              <a:rPr lang="es-ES_tradnl" altLang="es-ES_tradnl" sz="2700"/>
              <a:t> (y el personaje principal)?</a:t>
            </a:r>
          </a:p>
          <a:p>
            <a:r>
              <a:rPr lang="es-ES_tradnl" altLang="es-ES_tradnl" sz="2700"/>
              <a:t>What’s    called the movie and the principal character?</a:t>
            </a:r>
          </a:p>
          <a:p>
            <a:r>
              <a:rPr lang="es-ES_tradnl" altLang="es-ES_tradnl" sz="2700"/>
              <a:t>La película se llama Bambi.</a:t>
            </a:r>
          </a:p>
          <a:p>
            <a:r>
              <a:rPr lang="es-ES_tradnl" altLang="es-ES_tradnl" sz="2700"/>
              <a:t>2. ¿Cómo </a:t>
            </a:r>
            <a:r>
              <a:rPr lang="es-ES_tradnl" altLang="es-ES_tradnl" sz="2700" b="1"/>
              <a:t>se llaman </a:t>
            </a:r>
            <a:r>
              <a:rPr lang="es-ES_tradnl" altLang="es-ES_tradnl" sz="2700" u="sng"/>
              <a:t>los amigos de Bambi</a:t>
            </a:r>
            <a:r>
              <a:rPr lang="es-ES_tradnl" altLang="es-ES_tradnl" sz="2700"/>
              <a:t>?</a:t>
            </a:r>
          </a:p>
          <a:p>
            <a:r>
              <a:rPr lang="es-ES_tradnl" altLang="es-ES_tradnl" sz="2700"/>
              <a:t>What   are called the friends of Bambi?</a:t>
            </a:r>
          </a:p>
          <a:p>
            <a:r>
              <a:rPr lang="es-ES_tradnl" altLang="es-ES_tradnl" sz="2700"/>
              <a:t>Los amigos de Bambi se llaman Flor y Tambor.</a:t>
            </a:r>
          </a:p>
          <a:p>
            <a:r>
              <a:rPr lang="es-ES_tradnl" altLang="es-ES_tradnl" sz="2700"/>
              <a:t>The friends of Bambi are called Flor y Tambor. </a:t>
            </a:r>
          </a:p>
          <a:p>
            <a:r>
              <a:rPr lang="es-ES_tradnl" altLang="es-ES_tradnl" sz="2700"/>
              <a:t>3. ¿Qué tipo de animal es Bambi? </a:t>
            </a:r>
          </a:p>
          <a:p>
            <a:r>
              <a:rPr lang="es-ES_tradnl" altLang="es-ES_tradnl" sz="2700"/>
              <a:t>What type of animal is Bambi?</a:t>
            </a:r>
          </a:p>
          <a:p>
            <a:r>
              <a:rPr lang="es-ES_tradnl" altLang="es-ES_tradnl" sz="2700"/>
              <a:t>El tipo de animal es un venado.</a:t>
            </a:r>
          </a:p>
          <a:p>
            <a:r>
              <a:rPr lang="es-ES_tradnl" altLang="es-ES_tradnl" sz="2700"/>
              <a:t>The type of animal is a deer.</a:t>
            </a:r>
          </a:p>
          <a:p>
            <a:endParaRPr lang="es-ES_tradnl" altLang="es-ES_tradnl" sz="27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AD154-A468-4A55-83B8-B976179E940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7. ¿Cuál es el sinónimo de lechuza?</a:t>
            </a:r>
          </a:p>
          <a:p>
            <a:r>
              <a:rPr lang="es-ES" altLang="es-ES">
                <a:latin typeface="Calibri" panose="020F0502020204030204" pitchFamily="34" charset="0"/>
              </a:rPr>
              <a:t>8. ¿Cuál es el antónimo de hombres?</a:t>
            </a:r>
          </a:p>
          <a:p>
            <a:r>
              <a:rPr lang="es-ES" altLang="es-ES">
                <a:latin typeface="Calibri" panose="020F0502020204030204" pitchFamily="34" charset="0"/>
              </a:rPr>
              <a:t>9. ¿Cómo se llama un lugar donde no hay árboles?</a:t>
            </a:r>
          </a:p>
          <a:p>
            <a:r>
              <a:rPr lang="es-ES" altLang="es-ES">
                <a:latin typeface="Calibri" panose="020F0502020204030204" pitchFamily="34" charset="0"/>
              </a:rPr>
              <a:t>10. ¿Cómo se llama un lugar que tiene muchos árboles?</a:t>
            </a:r>
          </a:p>
          <a:p>
            <a:endParaRPr lang="es-ES" alt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36DA3-FB9D-4F1A-A2C1-5BB933FE8A5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El sinónimo de lechuza es búho.</a:t>
            </a:r>
          </a:p>
          <a:p>
            <a:r>
              <a:rPr lang="es-ES" altLang="es-ES">
                <a:latin typeface="Calibri" panose="020F0502020204030204" pitchFamily="34" charset="0"/>
              </a:rPr>
              <a:t>El antónimo de hombres es mujeres.</a:t>
            </a:r>
          </a:p>
          <a:p>
            <a:r>
              <a:rPr lang="es-ES" altLang="es-ES">
                <a:latin typeface="Calibri" panose="020F0502020204030204" pitchFamily="34" charset="0"/>
              </a:rPr>
              <a:t>Un lugar donde no hay árboles se llama pradera.</a:t>
            </a:r>
          </a:p>
          <a:p>
            <a:r>
              <a:rPr lang="es-ES" altLang="es-ES">
                <a:latin typeface="Calibri" panose="020F0502020204030204" pitchFamily="34" charset="0"/>
              </a:rPr>
              <a:t>Un lugar que tiene muchos árboles se llama bosque.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4E97C-0A19-4AA8-B49F-65E56803252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11. ¿En qué estación Bambi tiene hambre?</a:t>
            </a:r>
          </a:p>
          <a:p>
            <a:r>
              <a:rPr lang="es-ES" altLang="es-ES">
                <a:latin typeface="Calibri" panose="020F0502020204030204" pitchFamily="34" charset="0"/>
              </a:rPr>
              <a:t>12. ¿Por qué Bambi tiene cuidado en la pradera?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13. ¿Por qué hay peligro en el bosque?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14. ¿Cuántos bebés tienen Bambi y Felín al final de la película?</a:t>
            </a:r>
          </a:p>
          <a:p>
            <a:r>
              <a:rPr lang="es-ES" altLang="es-ES">
                <a:latin typeface="Calibri" panose="020F0502020204030204" pitchFamily="34" charset="0"/>
              </a:rPr>
              <a:t>15. ¿Qué tiempo hace hoy?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606BD-BD63-4909-9CD9-C40C99CAE80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/>
          <a:lstStyle/>
          <a:p>
            <a:r>
              <a:rPr lang="es-ES" altLang="es-ES">
                <a:latin typeface="Calibri" panose="020F0502020204030204" pitchFamily="34" charset="0"/>
              </a:rPr>
              <a:t>Bambi tiene hambre en el invierno.</a:t>
            </a:r>
          </a:p>
          <a:p>
            <a:r>
              <a:rPr lang="es-ES" altLang="es-ES">
                <a:latin typeface="Calibri" panose="020F0502020204030204" pitchFamily="34" charset="0"/>
              </a:rPr>
              <a:t>Bambi tiene cuidado en la pradera porque hay peligros/ hay hombres con pistolas. </a:t>
            </a:r>
          </a:p>
          <a:p>
            <a:r>
              <a:rPr lang="es-ES" altLang="es-ES">
                <a:latin typeface="Calibri" panose="020F0502020204030204" pitchFamily="34" charset="0"/>
              </a:rPr>
              <a:t>Hay peligro en el bosque porque hay hombres con pistolas y un fuego.</a:t>
            </a:r>
          </a:p>
          <a:p>
            <a:r>
              <a:rPr lang="es-ES" altLang="es-ES">
                <a:latin typeface="Calibri" panose="020F0502020204030204" pitchFamily="34" charset="0"/>
              </a:rPr>
              <a:t>Al final de la película Bambi y Felín tienen dos bebés.</a:t>
            </a:r>
          </a:p>
          <a:p>
            <a:endParaRPr lang="es-ES" altLang="es-ES">
              <a:latin typeface="Calibri" panose="020F0502020204030204" pitchFamily="34" charset="0"/>
            </a:endParaRPr>
          </a:p>
          <a:p>
            <a:r>
              <a:rPr lang="es-ES" altLang="es-ES">
                <a:latin typeface="Calibri" panose="020F0502020204030204" pitchFamily="34" charset="0"/>
              </a:rPr>
              <a:t>Hace buen tiempo. / Hace sol./ Hace fresco. </a:t>
            </a:r>
            <a:endParaRPr lang="es-ES" alt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7" descr="https://encrypted-tbn1.google.com/images?q=tbn:ANd9GcRwWiSGwC15v8ZRkZM2JkECMjcYTcs_xVbSYRxxON4iF8mWCalt">
            <a:extLst>
              <a:ext uri="{FF2B5EF4-FFF2-40B4-BE49-F238E27FC236}">
                <a16:creationId xmlns:a16="http://schemas.microsoft.com/office/drawing/2014/main" id="{2440B070-84BA-4216-9625-6EEBC625F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6350"/>
            <a:ext cx="9220200" cy="678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https://encrypted-tbn1.google.com/images?q=tbn:ANd9GcQxPJcL_XaX-TAnppL0-B_HfkC4Epo1ZvbPTaf3hOkIen57czzC">
            <a:extLst>
              <a:ext uri="{FF2B5EF4-FFF2-40B4-BE49-F238E27FC236}">
                <a16:creationId xmlns:a16="http://schemas.microsoft.com/office/drawing/2014/main" id="{6A55A672-CD03-4D26-91E6-D14060F35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54"/>
          <a:stretch>
            <a:fillRect/>
          </a:stretch>
        </p:blipFill>
        <p:spPr bwMode="auto">
          <a:xfrm>
            <a:off x="0" y="-7620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https://encrypted-tbn3.google.com/images?q=tbn:ANd9GcSOMin83vdbbVONP54RV0j6teMCIgf5D7VMPYmeaIeP7B-djPUnPg">
            <a:extLst>
              <a:ext uri="{FF2B5EF4-FFF2-40B4-BE49-F238E27FC236}">
                <a16:creationId xmlns:a16="http://schemas.microsoft.com/office/drawing/2014/main" id="{EBB243E8-516B-47B0-8723-759D3AEFD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-3175"/>
            <a:ext cx="9110662" cy="674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 descr="https://encrypted-tbn0.google.com/images?q=tbn:ANd9GcRV_fcbPYknLZRaxDvkY1hhK-t45Xq5KkeBcbJv6pFtJg3VOo6TQA">
            <a:extLst>
              <a:ext uri="{FF2B5EF4-FFF2-40B4-BE49-F238E27FC236}">
                <a16:creationId xmlns:a16="http://schemas.microsoft.com/office/drawing/2014/main" id="{2D55489C-E34B-4095-9C65-B5FE9909D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" descr="https://encrypted-tbn0.google.com/images?q=tbn:ANd9GcQ3rDoXKYcdKOtdbcGEw4wEmxr5E2CNI7wWYWJJsfzh9HrYgNVN">
            <a:extLst>
              <a:ext uri="{FF2B5EF4-FFF2-40B4-BE49-F238E27FC236}">
                <a16:creationId xmlns:a16="http://schemas.microsoft.com/office/drawing/2014/main" id="{8471313C-9D04-4F5B-9342-4A5865D10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067800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9" descr="https://encrypted-tbn1.google.com/images?q=tbn:ANd9GcRWtLoJxVnlDo8SV9L6s4tkBapMQBxGgYOus6eytopl98cbxP8d">
            <a:extLst>
              <a:ext uri="{FF2B5EF4-FFF2-40B4-BE49-F238E27FC236}">
                <a16:creationId xmlns:a16="http://schemas.microsoft.com/office/drawing/2014/main" id="{0A93C0A5-C39A-4591-B102-7792B0389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-76200"/>
            <a:ext cx="4597400" cy="74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13" descr="https://encrypted-tbn3.google.com/images?q=tbn:ANd9GcR5yOVxzMzFU3g9ry_Fqd79WhorbOW0L0UKezyblF0N-lg3xiyCOg">
            <a:extLst>
              <a:ext uri="{FF2B5EF4-FFF2-40B4-BE49-F238E27FC236}">
                <a16:creationId xmlns:a16="http://schemas.microsoft.com/office/drawing/2014/main" id="{59C83135-1B6D-461B-A99A-7C71336F5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75"/>
            <a:ext cx="4546600" cy="681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11" descr="https://encrypted-tbn3.google.com/images?q=tbn:ANd9GcSd8MzChLql_NaIcEGgzyXkZ4s-Lfi9UlRryASLDBzU4SukC4JQEK-nCts">
            <a:extLst>
              <a:ext uri="{FF2B5EF4-FFF2-40B4-BE49-F238E27FC236}">
                <a16:creationId xmlns:a16="http://schemas.microsoft.com/office/drawing/2014/main" id="{053CD660-008C-49E1-BAD6-E8C818B93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257800"/>
            <a:ext cx="9715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 descr="https://encrypted-tbn0.google.com/images?q=tbn:ANd9GcSMF5aJ_KSxXDK4ZiooB0ZGs5uxcfuBY-0ALsVl0eGIzJ4cADR9">
            <a:extLst>
              <a:ext uri="{FF2B5EF4-FFF2-40B4-BE49-F238E27FC236}">
                <a16:creationId xmlns:a16="http://schemas.microsoft.com/office/drawing/2014/main" id="{8E1D90E9-A8C4-47D5-B35C-F7CA05965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-9525"/>
            <a:ext cx="9120187" cy="708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RespondGraph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5529</TotalTime>
  <Words>730</Words>
  <Application>Microsoft Office PowerPoint</Application>
  <PresentationFormat>On-screen Show (4:3)</PresentationFormat>
  <Paragraphs>162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Default Design</vt:lpstr>
      <vt:lpstr>iRespondGraphMaster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Bambi Definiciones </vt:lpstr>
      <vt:lpstr>PowerPoint Presentation</vt:lpstr>
      <vt:lpstr>PowerPoint Presentation</vt:lpstr>
      <vt:lpstr>Vocabulario de Bambi ¿Qué animal es?</vt:lpstr>
      <vt:lpstr>PowerPoint Presentation</vt:lpstr>
      <vt:lpstr>PowerPoint Presentation</vt:lpstr>
      <vt:lpstr>Las Preguntas de Bambi</vt:lpstr>
      <vt:lpstr>PowerPoint Presentation</vt:lpstr>
      <vt:lpstr>PowerPoint Presentation</vt:lpstr>
      <vt:lpstr>PowerPoint Presentation</vt:lpstr>
    </vt:vector>
  </TitlesOfParts>
  <Company>Cobb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Cobb County School District</dc:creator>
  <cp:lastModifiedBy>Karen Kister</cp:lastModifiedBy>
  <cp:revision>48</cp:revision>
  <dcterms:created xsi:type="dcterms:W3CDTF">2006-10-02T14:57:21Z</dcterms:created>
  <dcterms:modified xsi:type="dcterms:W3CDTF">2024-10-25T14:42:15Z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  <property fmtid="{D5CDD505-2E9C-101B-9397-08002B2CF9AE}" pid="4" name="KeepGraph">
    <vt:bool>false</vt:bool>
  </property>
  <property fmtid="{D5CDD505-2E9C-101B-9397-08002B2CF9AE}" pid="5" name="AutoReflect">
    <vt:bool>false</vt:bool>
  </property>
</Properties>
</file>