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A3439-6298-4F34-B541-76542BFE3293}" v="17" dt="2024-10-16T14:10:4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DA29-A254-F96B-4917-BCE4AFA67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9AB9-4734-6236-7EFF-A6F091057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6CA3B-A13E-AE45-BAB0-ED945CD6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0DF89-11FB-A113-224A-C95013A9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0062E-D0CB-438D-D4E7-A32CB916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7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7A5E-6578-9C7D-B031-0070141C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A5121-BCD0-94F7-9A77-55A1CFD9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0547-9019-07AE-3FFA-DAB51FDE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5FEE-A1F1-8835-B1D7-B77DC527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23FD-19BF-52D4-F91B-573D6B7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27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856F6-7045-A893-6EFC-A5488291C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41021-E3B2-0009-285A-D198E084A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0F56-4C30-66F3-24CD-C88A1365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F8B06-9585-96E4-0CC8-BD104036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B448-B4C8-0DDF-D1E8-5826D500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43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F55B-2774-C4C9-EBC0-20342EA1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3ED2-3B62-34A1-FC04-E9CD5BE6F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53A6-A503-96EB-832D-BA23E826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8C727-F8AF-B65A-184E-236568EA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42F93-F49C-FE8A-E104-2AFDF3DD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04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794F-8E5A-72AD-BAAC-22A012A1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4533C-F4B5-E215-2ADB-2864911D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F1ED-537B-A050-7B0F-95184084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734F-6F2D-701F-1B95-FE96DB0A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E84A2-0BAF-8892-6566-31B9AB42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641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241B-5179-1A3F-D586-C5389EB1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68B19-C0E7-8B43-FF7C-00C51AE0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1447C-A0E8-2BCC-168E-9622DD35F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33A95-9787-478D-A3EE-D0BCA02D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11086-1460-2334-1BCB-8E528443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4B8AF-C9EB-532C-8A0E-E2AA08A9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992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83D7-EAFB-7C69-2C09-A31061D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6F7DB-37B1-3F2B-46C5-033469C9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8435A-A802-0076-B94A-3FF70025E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F80DF-79A1-E34B-82CC-5117D401C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1A0E1-D6CC-319F-87B5-A4B9D1A8C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8FE5F-D459-450F-D0BE-886292E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FE7D2-B168-2080-6F99-0851FC3F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732B5-2F5A-21D2-F639-3DA636E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76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5BB9-9D3E-DF1F-AD16-0723E253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A0684-CD42-D578-822A-BEB726CA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8A05A-07BF-75C7-7C04-358D9FF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AF5EC-19A7-776B-7707-C72A2E58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338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A252B-16C9-141C-C0FE-5F9685F6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AF9A6-66B1-1B5D-CCBF-87848E20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740C4-74B5-8E6D-EFF4-8F186313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90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FF7A-B1BD-3D47-3330-D9DFCA98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530A-FAAE-40D2-403F-B65CBA36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B2CA-9023-7A54-47F8-9362458FE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DDF7D-B503-D075-4756-4023C7C5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ED405-5E74-44E8-3B21-62A17D6A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5258A-D9B6-14AC-5266-1657DD2B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55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27B3-6DBE-16EF-81A0-395C1700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C021B-FB2D-26DE-AEA0-77FCC5D35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4F85E-FF55-F270-EBD6-CA25423C5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F66FE-3EC7-3710-17F3-E589B508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95EB4-9FDB-622B-632C-4839D59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2748D-678F-43A9-FE20-2F064911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291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93DE7-5621-21A1-6A6F-A4D04D97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A559C-76AA-84C0-C657-3EF9ADA6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8A00-2396-45F9-7DD8-A6F8619EE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72A9-A714-4555-8440-8541FED97E32}" type="datetimeFigureOut">
              <a:rPr lang="es-ES_tradnl" smtClean="0"/>
              <a:t>16/10/2024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8688-2682-59A5-C709-61DE1E3C1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CF6F-1DCB-BB92-C76B-92EDE0ABC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CA63-C4FF-4F7A-ABEE-8F4F3B54191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589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5B2D1-E074-6992-D0BF-D210054F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701414"/>
            <a:ext cx="2488580" cy="24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AF839-7F76-3EBA-1080-8F986B08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11" y="3586297"/>
            <a:ext cx="3531024" cy="2644860"/>
          </a:xfrm>
          <a:prstGeom prst="rect">
            <a:avLst/>
          </a:prstGeom>
        </p:spPr>
      </p:pic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CBE6D-4035-AF43-82E0-398C3B1B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2080" y="1188637"/>
            <a:ext cx="4625891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latin typeface="Cooper Black" panose="0208090404030B020404" pitchFamily="18" charset="0"/>
              </a:rPr>
              <a:t>Nouns = Los </a:t>
            </a:r>
            <a:r>
              <a:rPr lang="en-US" sz="3400" dirty="0" err="1">
                <a:latin typeface="Cooper Black" panose="0208090404030B020404" pitchFamily="18" charset="0"/>
              </a:rPr>
              <a:t>sustantivos</a:t>
            </a:r>
            <a:r>
              <a:rPr lang="en-US" sz="3400" dirty="0">
                <a:latin typeface="Cooper Black" panose="0208090404030B020404" pitchFamily="18" charset="0"/>
              </a:rPr>
              <a:t> </a:t>
            </a:r>
            <a:br>
              <a:rPr lang="en-US" sz="3400" dirty="0">
                <a:latin typeface="Cooper Black" panose="0208090404030B020404" pitchFamily="18" charset="0"/>
              </a:rPr>
            </a:br>
            <a:r>
              <a:rPr lang="en-US" sz="3400" dirty="0">
                <a:latin typeface="Cooper Black" panose="0208090404030B020404" pitchFamily="18" charset="0"/>
              </a:rPr>
              <a:t>(</a:t>
            </a:r>
            <a:r>
              <a:rPr lang="en-US" sz="3400" dirty="0" err="1">
                <a:latin typeface="Cooper Black" panose="0208090404030B020404" pitchFamily="18" charset="0"/>
              </a:rPr>
              <a:t>los</a:t>
            </a:r>
            <a:r>
              <a:rPr lang="en-US" sz="3400" dirty="0">
                <a:latin typeface="Cooper Black" panose="0208090404030B020404" pitchFamily="18" charset="0"/>
              </a:rPr>
              <a:t> </a:t>
            </a:r>
            <a:r>
              <a:rPr lang="en-US" sz="3400" dirty="0" err="1">
                <a:latin typeface="Cooper Black" panose="0208090404030B020404" pitchFamily="18" charset="0"/>
              </a:rPr>
              <a:t>nombres</a:t>
            </a:r>
            <a:r>
              <a:rPr lang="en-US" sz="3400" dirty="0">
                <a:latin typeface="Cooper Black" panose="0208090404030B0204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9CBD0-BF32-BF18-ED92-8FC4C2B74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990" y="706945"/>
            <a:ext cx="2488580" cy="24775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5C5E6B-47F2-5F66-ADB8-8AA495BA0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832" y="2998278"/>
            <a:ext cx="3684551" cy="1893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Las personas                        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Los </a:t>
            </a:r>
            <a:r>
              <a:rPr lang="en-US" b="1" dirty="0" err="1">
                <a:solidFill>
                  <a:schemeClr val="accent1"/>
                </a:solidFill>
              </a:rPr>
              <a:t>lugares</a:t>
            </a:r>
            <a:r>
              <a:rPr lang="en-US" b="1" dirty="0">
                <a:solidFill>
                  <a:schemeClr val="accent1"/>
                </a:solidFill>
              </a:rPr>
              <a:t>                        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Las </a:t>
            </a:r>
            <a:r>
              <a:rPr lang="en-US" b="1" dirty="0" err="1">
                <a:solidFill>
                  <a:srgbClr val="00B050"/>
                </a:solidFill>
              </a:rPr>
              <a:t>cosas</a:t>
            </a:r>
            <a:r>
              <a:rPr lang="en-US" b="1" dirty="0">
                <a:solidFill>
                  <a:srgbClr val="00B050"/>
                </a:solidFill>
              </a:rPr>
              <a:t>         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107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6D442-64B4-15C9-37C4-8A9F8A71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chico/ la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chica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Little Boy Girl Vectors &amp; Illustrations ...">
            <a:extLst>
              <a:ext uri="{FF2B5EF4-FFF2-40B4-BE49-F238E27FC236}">
                <a16:creationId xmlns:a16="http://schemas.microsoft.com/office/drawing/2014/main" id="{A5AF701B-5524-9E95-20AA-DAA251DEB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958" y="578738"/>
            <a:ext cx="4460234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90EA-8012-C876-A825-E315BD6A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comida </a:t>
            </a:r>
          </a:p>
        </p:txBody>
      </p:sp>
      <p:pic>
        <p:nvPicPr>
          <p:cNvPr id="10242" name="Picture 2" descr="Does Tasty Food Make Us Overeat? – Dr ...">
            <a:extLst>
              <a:ext uri="{FF2B5EF4-FFF2-40B4-BE49-F238E27FC236}">
                <a16:creationId xmlns:a16="http://schemas.microsoft.com/office/drawing/2014/main" id="{CF3D94F4-7C09-FD8B-E7E9-AF0BCB27A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757" y="961812"/>
            <a:ext cx="715788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2252-7B44-4F2F-4852-46F878E7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padre</a:t>
            </a:r>
          </a:p>
        </p:txBody>
      </p:sp>
      <p:pic>
        <p:nvPicPr>
          <p:cNvPr id="11266" name="Picture 2" descr="46 Famous Celebrity Fathers and Their Children 2021">
            <a:extLst>
              <a:ext uri="{FF2B5EF4-FFF2-40B4-BE49-F238E27FC236}">
                <a16:creationId xmlns:a16="http://schemas.microsoft.com/office/drawing/2014/main" id="{8EF523B4-C358-7785-B27B-A3F8B0558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4960" y="961812"/>
            <a:ext cx="389547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B6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8E2E2-DBAA-9186-6F39-1838B218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baño</a:t>
            </a:r>
          </a:p>
        </p:txBody>
      </p:sp>
      <p:pic>
        <p:nvPicPr>
          <p:cNvPr id="12290" name="Picture 2" descr="Luxury Bathroom Pictures | Download ...">
            <a:extLst>
              <a:ext uri="{FF2B5EF4-FFF2-40B4-BE49-F238E27FC236}">
                <a16:creationId xmlns:a16="http://schemas.microsoft.com/office/drawing/2014/main" id="{FACDF961-365C-DCA5-B3AF-F2FFE8C72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139" y="961812"/>
            <a:ext cx="658312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se Are the 26 Most Beautiful Libraries in the World for 2024">
            <a:extLst>
              <a:ext uri="{FF2B5EF4-FFF2-40B4-BE49-F238E27FC236}">
                <a16:creationId xmlns:a16="http://schemas.microsoft.com/office/drawing/2014/main" id="{F38773C2-B8CA-F48C-EC34-5ECB8C2BFB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E15D4-15D3-A350-AA92-A86E1E4C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La biblioteca</a:t>
            </a:r>
          </a:p>
        </p:txBody>
      </p: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3" name="Straight Connector 133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taurant Review: Tavern on the Green - The New York Times">
            <a:extLst>
              <a:ext uri="{FF2B5EF4-FFF2-40B4-BE49-F238E27FC236}">
                <a16:creationId xmlns:a16="http://schemas.microsoft.com/office/drawing/2014/main" id="{4B7705F6-59FF-A983-CB8C-69313D63C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b="60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F23E-C897-D04E-9A41-56CB3AD0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restaurante </a:t>
            </a:r>
          </a:p>
        </p:txBody>
      </p:sp>
      <p:cxnSp>
        <p:nvCxnSpPr>
          <p:cNvPr id="14345" name="Straight Connector 143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emium Photo | Big Tv In A Living Room Elegant living room with big tv  screen Generative AIxA">
            <a:extLst>
              <a:ext uri="{FF2B5EF4-FFF2-40B4-BE49-F238E27FC236}">
                <a16:creationId xmlns:a16="http://schemas.microsoft.com/office/drawing/2014/main" id="{319432B2-1A18-8EB2-0FBE-71013FDE8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53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444AD-8CD9-A10A-DB23-2D529DAD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La televisión 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ok - Wikipedia">
            <a:extLst>
              <a:ext uri="{FF2B5EF4-FFF2-40B4-BE49-F238E27FC236}">
                <a16:creationId xmlns:a16="http://schemas.microsoft.com/office/drawing/2014/main" id="{211E964D-594D-43DF-CFD4-16EA853F5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 b="49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E27F0-F21A-BFD2-3277-EE2E3ED4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libro </a:t>
            </a:r>
          </a:p>
        </p:txBody>
      </p:sp>
      <p:cxnSp>
        <p:nvCxnSpPr>
          <p:cNvPr id="16393" name="Straight Connector 163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w Much Could a Master's Degree Increase Your Teaching Salary?">
            <a:extLst>
              <a:ext uri="{FF2B5EF4-FFF2-40B4-BE49-F238E27FC236}">
                <a16:creationId xmlns:a16="http://schemas.microsoft.com/office/drawing/2014/main" id="{C4648F23-A8F4-E3BF-8436-4FEE80F51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4055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0816B-0EA9-24F8-96FA-D7300E55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maestro/ la maestra </a:t>
            </a:r>
          </a:p>
        </p:txBody>
      </p:sp>
      <p:cxnSp>
        <p:nvCxnSpPr>
          <p:cNvPr id="17417" name="Straight Connector 174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5DF7E-BAA0-570A-DB8C-A9E8DF01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es-ES_tradnl">
                <a:solidFill>
                  <a:schemeClr val="bg1"/>
                </a:solidFill>
              </a:rPr>
              <a:t>El profesor/ la profesora </a:t>
            </a:r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ow Are Teacher Prep Programs Adapting to Virtual Learning?">
            <a:extLst>
              <a:ext uri="{FF2B5EF4-FFF2-40B4-BE49-F238E27FC236}">
                <a16:creationId xmlns:a16="http://schemas.microsoft.com/office/drawing/2014/main" id="{C75A3EA6-0434-1A35-7F6B-ACD62055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r="1" b="14383"/>
          <a:stretch/>
        </p:blipFill>
        <p:spPr bwMode="auto">
          <a:xfrm>
            <a:off x="1155556" y="637762"/>
            <a:ext cx="9889765" cy="35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Content Placeholder 18437">
            <a:extLst>
              <a:ext uri="{FF2B5EF4-FFF2-40B4-BE49-F238E27FC236}">
                <a16:creationId xmlns:a16="http://schemas.microsoft.com/office/drawing/2014/main" id="{F162CAE3-7D88-DF9A-2556-96C8EF41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9" y="4750698"/>
            <a:ext cx="4310672" cy="1463834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643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4D5B-4115-A341-8F96-E90A2D9E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casa</a:t>
            </a:r>
          </a:p>
        </p:txBody>
      </p:sp>
      <p:pic>
        <p:nvPicPr>
          <p:cNvPr id="1026" name="Picture 2" descr="How to Design a House – Live Home 3D">
            <a:extLst>
              <a:ext uri="{FF2B5EF4-FFF2-40B4-BE49-F238E27FC236}">
                <a16:creationId xmlns:a16="http://schemas.microsoft.com/office/drawing/2014/main" id="{A1754B47-A3F1-1803-6C34-4D58C90EC5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70077"/>
            <a:ext cx="7188199" cy="41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End Cinema Screen Stock Illustration - Download Image Now - The End,  Movie Theater, Movie - iStock">
            <a:extLst>
              <a:ext uri="{FF2B5EF4-FFF2-40B4-BE49-F238E27FC236}">
                <a16:creationId xmlns:a16="http://schemas.microsoft.com/office/drawing/2014/main" id="{C1070689-E257-B7A4-B670-3942EBFD25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4" b="124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F8E52-D22B-2F42-E7FD-6C829C6C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fin</a:t>
            </a:r>
          </a:p>
        </p:txBody>
      </p:sp>
      <p:cxnSp>
        <p:nvCxnSpPr>
          <p:cNvPr id="19465" name="Straight Connector 1946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7" name="Straight Connector 1946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ind your 'English' language - Eastsider News">
            <a:extLst>
              <a:ext uri="{FF2B5EF4-FFF2-40B4-BE49-F238E27FC236}">
                <a16:creationId xmlns:a16="http://schemas.microsoft.com/office/drawing/2014/main" id="{E977AC82-4EBB-A0A5-A86B-96F8BBE3FD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85969-4066-9C0C-EAA0-7B80F62F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inglés </a:t>
            </a:r>
          </a:p>
        </p:txBody>
      </p:sp>
      <p:cxnSp>
        <p:nvCxnSpPr>
          <p:cNvPr id="20489" name="Straight Connector 2048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1" name="Straight Connector 2049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15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5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80BF9-1ED0-E33E-2C53-DFC14084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español </a:t>
            </a:r>
          </a:p>
        </p:txBody>
      </p:sp>
      <p:pic>
        <p:nvPicPr>
          <p:cNvPr id="21506" name="Picture 2" descr="Espanol Stock Illustration - Download ...">
            <a:extLst>
              <a:ext uri="{FF2B5EF4-FFF2-40B4-BE49-F238E27FC236}">
                <a16:creationId xmlns:a16="http://schemas.microsoft.com/office/drawing/2014/main" id="{E9E44E05-23BD-1EE0-A79F-CC206C0C7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9701" y="961812"/>
            <a:ext cx="696599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mazing facts about the Dead Sea to know why it is 'dead' | Times of India  Travel">
            <a:extLst>
              <a:ext uri="{FF2B5EF4-FFF2-40B4-BE49-F238E27FC236}">
                <a16:creationId xmlns:a16="http://schemas.microsoft.com/office/drawing/2014/main" id="{9583CB20-59A0-BA1C-554D-22700FEAE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225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AA372-836B-4C65-77B8-A350F4AA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mar</a:t>
            </a:r>
          </a:p>
        </p:txBody>
      </p:sp>
      <p:cxnSp>
        <p:nvCxnSpPr>
          <p:cNvPr id="22537" name="Straight Connector 225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9" name="Straight Connector 225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0" name="Rectangle 23569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0B758-BB28-CE61-8A70-EB006B42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La pizarra </a:t>
            </a:r>
          </a:p>
        </p:txBody>
      </p:sp>
      <p:pic>
        <p:nvPicPr>
          <p:cNvPr id="23554" name="Picture 2" descr="X BOARD White Board Dry Erase Long Whiteboard for Wall, 48&quot;&quot; x 36&quot;&quot;,  Magnetic for Home, School and Office&quot; - Walmart.com">
            <a:extLst>
              <a:ext uri="{FF2B5EF4-FFF2-40B4-BE49-F238E27FC236}">
                <a16:creationId xmlns:a16="http://schemas.microsoft.com/office/drawing/2014/main" id="{6E5AB3E9-AA11-106D-526C-906623B1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4" r="-1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Content Placeholder 23566">
            <a:extLst>
              <a:ext uri="{FF2B5EF4-FFF2-40B4-BE49-F238E27FC236}">
                <a16:creationId xmlns:a16="http://schemas.microsoft.com/office/drawing/2014/main" id="{68A67B64-8116-E948-61E0-F88A8751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23572" name="Rectangle 2357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4" name="Rectangle 2357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Office' Review: 2005 TV Show">
            <a:extLst>
              <a:ext uri="{FF2B5EF4-FFF2-40B4-BE49-F238E27FC236}">
                <a16:creationId xmlns:a16="http://schemas.microsoft.com/office/drawing/2014/main" id="{8D4811E4-D4A5-9B96-A083-1207A6122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2458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2B4C2-F98A-94B6-1A63-158B4420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La oficina </a:t>
            </a:r>
          </a:p>
        </p:txBody>
      </p:sp>
      <p:cxnSp>
        <p:nvCxnSpPr>
          <p:cNvPr id="24585" name="Straight Connector 2458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7" name="Straight Connector 2458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iversal Stylus Pens for Touch Screens - 10 Pack for Kindle, Samsung,  Tablets - Walmart.com">
            <a:extLst>
              <a:ext uri="{FF2B5EF4-FFF2-40B4-BE49-F238E27FC236}">
                <a16:creationId xmlns:a16="http://schemas.microsoft.com/office/drawing/2014/main" id="{479DDA6D-CA34-BD4B-76A0-C57A8D533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b="270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2560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9A190-8E8C-8E47-63A6-9BBEDD44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bolígrafo </a:t>
            </a:r>
          </a:p>
        </p:txBody>
      </p:sp>
      <p:cxnSp>
        <p:nvCxnSpPr>
          <p:cNvPr id="25609" name="Straight Connector 2560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1" name="Straight Connector 2561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Rock Legend Animal Is Not Dead | Snopes.com">
            <a:extLst>
              <a:ext uri="{FF2B5EF4-FFF2-40B4-BE49-F238E27FC236}">
                <a16:creationId xmlns:a16="http://schemas.microsoft.com/office/drawing/2014/main" id="{F5E81872-27BE-3CCA-633A-BC901AAF8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9" r="1" b="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Rectangle 2663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37" name="Rectangle 2663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DC6C7-F7BD-5E4C-57F3-C5EFA5F2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animal </a:t>
            </a:r>
          </a:p>
        </p:txBody>
      </p:sp>
      <p:sp>
        <p:nvSpPr>
          <p:cNvPr id="26639" name="Rectangle 2663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Animal Names - Explore List of 100+ Names of Animals in English">
            <a:extLst>
              <a:ext uri="{FF2B5EF4-FFF2-40B4-BE49-F238E27FC236}">
                <a16:creationId xmlns:a16="http://schemas.microsoft.com/office/drawing/2014/main" id="{CFF3FE10-2C1C-04F0-B619-D7FA17A8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r="1755" b="2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31A-A819-1914-3CF3-97AF3071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ciudad </a:t>
            </a:r>
          </a:p>
        </p:txBody>
      </p:sp>
      <p:pic>
        <p:nvPicPr>
          <p:cNvPr id="27650" name="Picture 2" descr="Atlanta Travel Guide | Atlanta Tourism ...">
            <a:extLst>
              <a:ext uri="{FF2B5EF4-FFF2-40B4-BE49-F238E27FC236}">
                <a16:creationId xmlns:a16="http://schemas.microsoft.com/office/drawing/2014/main" id="{259C4859-595E-EDCB-E9B8-62131DE2DD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14610"/>
            <a:ext cx="7188199" cy="40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2E066-9C19-5154-6BF8-51FD994E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Los irregulares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7AA9-DCD6-21F6-7F7B-3A12A59E3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1440" y="1825624"/>
            <a:ext cx="6111240" cy="5032375"/>
          </a:xfr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E9639E-ADD6-35FB-CF1C-26829F22C7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86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B431E-A9C3-465F-88C2-2FA4FEDC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La escuela</a:t>
            </a:r>
            <a:br>
              <a:rPr lang="es-ES_tradnl" dirty="0">
                <a:solidFill>
                  <a:schemeClr val="bg1"/>
                </a:solidFill>
              </a:rPr>
            </a:b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ur Schools / Our Schools">
            <a:extLst>
              <a:ext uri="{FF2B5EF4-FFF2-40B4-BE49-F238E27FC236}">
                <a16:creationId xmlns:a16="http://schemas.microsoft.com/office/drawing/2014/main" id="{14204441-8CAD-3254-FC5A-F415355C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 b="8814"/>
          <a:stretch/>
        </p:blipFill>
        <p:spPr bwMode="auto">
          <a:xfrm>
            <a:off x="1155556" y="637762"/>
            <a:ext cx="9889765" cy="35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454411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BDC7F3A-EC9A-ABF0-A063-89F0979A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9" y="4750698"/>
            <a:ext cx="4310672" cy="1463834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0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5C539-807E-540C-05CC-389213DB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mano </a:t>
            </a:r>
          </a:p>
        </p:txBody>
      </p:sp>
      <p:pic>
        <p:nvPicPr>
          <p:cNvPr id="28674" name="Picture 2" descr="Hand Stock Illustration - Download ...">
            <a:extLst>
              <a:ext uri="{FF2B5EF4-FFF2-40B4-BE49-F238E27FC236}">
                <a16:creationId xmlns:a16="http://schemas.microsoft.com/office/drawing/2014/main" id="{A4599AD7-3154-2C5B-91D8-7DEDA92FA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C36A-9882-1016-3114-A530B0B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día </a:t>
            </a:r>
          </a:p>
        </p:txBody>
      </p:sp>
      <p:pic>
        <p:nvPicPr>
          <p:cNvPr id="29698" name="Picture 2" descr="2024 June Summer Solstice: Longest Day ...">
            <a:extLst>
              <a:ext uri="{FF2B5EF4-FFF2-40B4-BE49-F238E27FC236}">
                <a16:creationId xmlns:a16="http://schemas.microsoft.com/office/drawing/2014/main" id="{B80F95D8-B8ED-96F1-4E73-08DE91ED3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674903"/>
            <a:ext cx="7188199" cy="35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49AF-8563-8F82-8290-7A0C465B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clase</a:t>
            </a:r>
          </a:p>
        </p:txBody>
      </p:sp>
      <p:pic>
        <p:nvPicPr>
          <p:cNvPr id="30722" name="Picture 2" descr="The Classroom - American Chemical Society">
            <a:extLst>
              <a:ext uri="{FF2B5EF4-FFF2-40B4-BE49-F238E27FC236}">
                <a16:creationId xmlns:a16="http://schemas.microsoft.com/office/drawing/2014/main" id="{A2B0B754-E722-0C89-523B-1C4D25A46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009" y="961812"/>
            <a:ext cx="690338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y First Ticonderoga® Pencils at Lakeshore Learning">
            <a:extLst>
              <a:ext uri="{FF2B5EF4-FFF2-40B4-BE49-F238E27FC236}">
                <a16:creationId xmlns:a16="http://schemas.microsoft.com/office/drawing/2014/main" id="{A95F2572-31A1-FC57-6209-4C662D1BA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b="171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317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97B4B-DAF1-A835-F91F-DBEC6993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lápiz</a:t>
            </a:r>
          </a:p>
        </p:txBody>
      </p:sp>
      <p:cxnSp>
        <p:nvCxnSpPr>
          <p:cNvPr id="31753" name="Straight Connector 317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55" name="Straight Connector 317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3277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BEC40-4320-172A-AAD8-ECEEFDD2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mujer</a:t>
            </a:r>
          </a:p>
        </p:txBody>
      </p:sp>
      <p:pic>
        <p:nvPicPr>
          <p:cNvPr id="32770" name="Picture 2" descr="Rest Room Women Sign - RA-100, SKU: X ...">
            <a:extLst>
              <a:ext uri="{FF2B5EF4-FFF2-40B4-BE49-F238E27FC236}">
                <a16:creationId xmlns:a16="http://schemas.microsoft.com/office/drawing/2014/main" id="{64416A39-F034-0FC0-FF88-090C72784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96" y="492573"/>
            <a:ext cx="588079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ow Water Works | HowStuffWorks">
            <a:extLst>
              <a:ext uri="{FF2B5EF4-FFF2-40B4-BE49-F238E27FC236}">
                <a16:creationId xmlns:a16="http://schemas.microsoft.com/office/drawing/2014/main" id="{418A8CE7-0794-59B4-AA41-A610436823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Rectangle 337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11135-F1C8-700E-4457-22A4D1B4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El agua</a:t>
            </a:r>
          </a:p>
        </p:txBody>
      </p:sp>
      <p:cxnSp>
        <p:nvCxnSpPr>
          <p:cNvPr id="33801" name="Straight Connector 338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03" name="Straight Connector 338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3482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EA678-45BC-A2F3-1161-CC64F30A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La madre </a:t>
            </a:r>
          </a:p>
        </p:txBody>
      </p:sp>
      <p:sp>
        <p:nvSpPr>
          <p:cNvPr id="3482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Mom of One and a Mom of Multiples ...">
            <a:extLst>
              <a:ext uri="{FF2B5EF4-FFF2-40B4-BE49-F238E27FC236}">
                <a16:creationId xmlns:a16="http://schemas.microsoft.com/office/drawing/2014/main" id="{13C8CD35-5A1E-3135-7946-5463F259B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834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3584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672C-8769-AE86-5DB2-98A302E8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La tele*</a:t>
            </a:r>
          </a:p>
        </p:txBody>
      </p:sp>
      <p:sp>
        <p:nvSpPr>
          <p:cNvPr id="3584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85&quot; QLED 4K TV with 3.1.2 ch. DOLBY ...">
            <a:extLst>
              <a:ext uri="{FF2B5EF4-FFF2-40B4-BE49-F238E27FC236}">
                <a16:creationId xmlns:a16="http://schemas.microsoft.com/office/drawing/2014/main" id="{ECE2635B-4BA2-DCFB-0310-2CBEA82C4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8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368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522B1-F8C8-058B-6042-250F6D55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El álgebra </a:t>
            </a:r>
          </a:p>
        </p:txBody>
      </p:sp>
      <p:sp>
        <p:nvSpPr>
          <p:cNvPr id="368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What to do about Algebra 2?">
            <a:extLst>
              <a:ext uri="{FF2B5EF4-FFF2-40B4-BE49-F238E27FC236}">
                <a16:creationId xmlns:a16="http://schemas.microsoft.com/office/drawing/2014/main" id="{FA3A0657-21A8-828E-A254-E4B0268BD1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6390B-4C1A-14B8-2C79-103A62A4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s-ES_tradnl" sz="4000" dirty="0">
                <a:solidFill>
                  <a:schemeClr val="bg1"/>
                </a:solidFill>
              </a:rPr>
              <a:t>El teléfono </a:t>
            </a:r>
          </a:p>
        </p:txBody>
      </p:sp>
      <p:pic>
        <p:nvPicPr>
          <p:cNvPr id="3074" name="Picture 2" descr="Plain Old Telephone Service 101 ...">
            <a:extLst>
              <a:ext uri="{FF2B5EF4-FFF2-40B4-BE49-F238E27FC236}">
                <a16:creationId xmlns:a16="http://schemas.microsoft.com/office/drawing/2014/main" id="{250AFC32-2D11-12D2-D4D4-1E278938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28066" b="-2"/>
          <a:stretch/>
        </p:blipFill>
        <p:spPr bwMode="auto"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ngyn Classic Vintage Cord Phones ...">
            <a:extLst>
              <a:ext uri="{FF2B5EF4-FFF2-40B4-BE49-F238E27FC236}">
                <a16:creationId xmlns:a16="http://schemas.microsoft.com/office/drawing/2014/main" id="{B22958AE-6371-FEF8-8E5E-ED5EDB35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r="2" b="2"/>
          <a:stretch/>
        </p:blipFill>
        <p:spPr bwMode="auto"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pple iPhone 15 Pro Max – Price, Specs ...">
            <a:extLst>
              <a:ext uri="{FF2B5EF4-FFF2-40B4-BE49-F238E27FC236}">
                <a16:creationId xmlns:a16="http://schemas.microsoft.com/office/drawing/2014/main" id="{5400FCB9-2303-FF76-9962-13BB3BC41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r="17630" b="-2"/>
          <a:stretch/>
        </p:blipFill>
        <p:spPr bwMode="auto"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tique Telephone ...">
            <a:extLst>
              <a:ext uri="{FF2B5EF4-FFF2-40B4-BE49-F238E27FC236}">
                <a16:creationId xmlns:a16="http://schemas.microsoft.com/office/drawing/2014/main" id="{7F5D1307-FC1F-064A-9807-BC3152A5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r="-3" b="9378"/>
          <a:stretch/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84" name="Content Placeholder 3083">
            <a:extLst>
              <a:ext uri="{FF2B5EF4-FFF2-40B4-BE49-F238E27FC236}">
                <a16:creationId xmlns:a16="http://schemas.microsoft.com/office/drawing/2014/main" id="{790A1D1B-97FD-7FFA-0A38-1631736B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C259-0E4F-A835-9A9A-B6A8E035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coche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carro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The best supercars and exotic cars on ...">
            <a:extLst>
              <a:ext uri="{FF2B5EF4-FFF2-40B4-BE49-F238E27FC236}">
                <a16:creationId xmlns:a16="http://schemas.microsoft.com/office/drawing/2014/main" id="{A33A6607-2D77-77BD-D343-C9D1B3F375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14610"/>
            <a:ext cx="7188199" cy="40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1A49-9CD6-E807-1D17-7A3E0AE0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instrumento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122" name="Picture 2" descr="What are string instruments? Meet the ...">
            <a:extLst>
              <a:ext uri="{FF2B5EF4-FFF2-40B4-BE49-F238E27FC236}">
                <a16:creationId xmlns:a16="http://schemas.microsoft.com/office/drawing/2014/main" id="{D2B93A3B-B956-6B17-16D6-A0B6CCA87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081" y="961812"/>
            <a:ext cx="709323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36C8-1437-A2FE-9507-560B6027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deporte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146" name="Picture 2" descr="ESPN Wide World of Sports">
            <a:extLst>
              <a:ext uri="{FF2B5EF4-FFF2-40B4-BE49-F238E27FC236}">
                <a16:creationId xmlns:a16="http://schemas.microsoft.com/office/drawing/2014/main" id="{4017616B-F21C-768C-9C89-C13883241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82178"/>
            <a:ext cx="7188199" cy="40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B1943-1DEA-850D-FC97-EF296FB3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música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7170" name="Picture 2" descr="Language with Varied Music Genres ...">
            <a:extLst>
              <a:ext uri="{FF2B5EF4-FFF2-40B4-BE49-F238E27FC236}">
                <a16:creationId xmlns:a16="http://schemas.microsoft.com/office/drawing/2014/main" id="{57BA5875-871C-A9EC-2FC1-275B44F51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804B-87B7-ABA3-C9F5-4773EE32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cine</a:t>
            </a:r>
          </a:p>
        </p:txBody>
      </p:sp>
      <p:pic>
        <p:nvPicPr>
          <p:cNvPr id="8194" name="Picture 2" descr="4K HDR on Samsung Onyx Cinema LED Screens">
            <a:extLst>
              <a:ext uri="{FF2B5EF4-FFF2-40B4-BE49-F238E27FC236}">
                <a16:creationId xmlns:a16="http://schemas.microsoft.com/office/drawing/2014/main" id="{7657239A-6E1B-C144-8D09-3488A15917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35596"/>
            <a:ext cx="7188199" cy="47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103</Words>
  <Application>Microsoft Office PowerPoint</Application>
  <PresentationFormat>Widescreen</PresentationFormat>
  <Paragraphs>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Cooper Black</vt:lpstr>
      <vt:lpstr>Office Theme</vt:lpstr>
      <vt:lpstr>Nouns = Los sustantivos  (los nombres)</vt:lpstr>
      <vt:lpstr>La casa</vt:lpstr>
      <vt:lpstr>La escuela </vt:lpstr>
      <vt:lpstr>El teléfono </vt:lpstr>
      <vt:lpstr>El coche/el carro</vt:lpstr>
      <vt:lpstr>El instrumento </vt:lpstr>
      <vt:lpstr>El deporte </vt:lpstr>
      <vt:lpstr>La música </vt:lpstr>
      <vt:lpstr>El cine</vt:lpstr>
      <vt:lpstr>El chico/ la chica</vt:lpstr>
      <vt:lpstr>La comida </vt:lpstr>
      <vt:lpstr>El padre</vt:lpstr>
      <vt:lpstr>El baño</vt:lpstr>
      <vt:lpstr>La biblioteca</vt:lpstr>
      <vt:lpstr>El restaurante </vt:lpstr>
      <vt:lpstr>La televisión </vt:lpstr>
      <vt:lpstr>El libro </vt:lpstr>
      <vt:lpstr>El maestro/ la maestra </vt:lpstr>
      <vt:lpstr>El profesor/ la profesora </vt:lpstr>
      <vt:lpstr>El fin</vt:lpstr>
      <vt:lpstr>El inglés </vt:lpstr>
      <vt:lpstr>El español </vt:lpstr>
      <vt:lpstr>El mar</vt:lpstr>
      <vt:lpstr>La pizarra </vt:lpstr>
      <vt:lpstr>La oficina </vt:lpstr>
      <vt:lpstr>El bolígrafo </vt:lpstr>
      <vt:lpstr>El animal </vt:lpstr>
      <vt:lpstr>La ciudad </vt:lpstr>
      <vt:lpstr>Los irregulares </vt:lpstr>
      <vt:lpstr>la mano </vt:lpstr>
      <vt:lpstr>El día </vt:lpstr>
      <vt:lpstr>La clase</vt:lpstr>
      <vt:lpstr>El lápiz</vt:lpstr>
      <vt:lpstr>La mujer</vt:lpstr>
      <vt:lpstr>El agua</vt:lpstr>
      <vt:lpstr>La madre </vt:lpstr>
      <vt:lpstr>La tele*</vt:lpstr>
      <vt:lpstr>El álgebra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Nouns= Los sustantivos (los nombres)</dc:title>
  <dc:creator>Anna Soruco</dc:creator>
  <cp:lastModifiedBy>Karen Kister</cp:lastModifiedBy>
  <cp:revision>3</cp:revision>
  <dcterms:created xsi:type="dcterms:W3CDTF">2024-10-07T14:33:14Z</dcterms:created>
  <dcterms:modified xsi:type="dcterms:W3CDTF">2024-10-16T14:12:46Z</dcterms:modified>
</cp:coreProperties>
</file>