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2EFA65-FF2F-465C-B471-D6CF4433FFE5}" v="20" dt="2024-08-29T19:15:23.3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1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8784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4430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3870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0865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9730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45025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34409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23603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46494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24954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1500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0865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44305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38704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08656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97309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45025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3440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23603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46494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24954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1500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97309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44305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387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450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3440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2360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464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249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150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3ACEB-3A36-4B16-B5AE-8624A6AE561A}" type="datetimeFigureOut">
              <a:rPr lang="es-ES" smtClean="0"/>
              <a:t>30/08/2024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DC2FB-EB9F-412A-8F6B-D692B5D6B44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88849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Shape" hidden="1"/>
          <p:cNvSpPr/>
          <p:nvPr userDrawn="1"/>
        </p:nvSpPr>
        <p:spPr>
          <a:xfrm>
            <a:off x="127000" y="254000"/>
            <a:ext cx="1270000" cy="1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/>
              <a:t>iRespond Graph</a:t>
            </a:r>
          </a:p>
        </p:txBody>
      </p:sp>
      <p:grpSp>
        <p:nvGrpSpPr>
          <p:cNvPr id="37" name="CorrectBarGroup"/>
          <p:cNvGrpSpPr/>
          <p:nvPr userDrawn="1"/>
        </p:nvGrpSpPr>
        <p:grpSpPr>
          <a:xfrm>
            <a:off x="1270000" y="3175000"/>
            <a:ext cx="2667000" cy="2540000"/>
            <a:chOff x="1270000" y="3175000"/>
            <a:chExt cx="2667000" cy="2540000"/>
          </a:xfrm>
        </p:grpSpPr>
        <p:sp>
          <p:nvSpPr>
            <p:cNvPr id="9" name="CorrectBar0"/>
            <p:cNvSpPr/>
            <p:nvPr userDrawn="1"/>
          </p:nvSpPr>
          <p:spPr>
            <a:xfrm>
              <a:off x="1270000" y="3175000"/>
              <a:ext cx="1079500" cy="254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CorrectBar1"/>
            <p:cNvSpPr/>
            <p:nvPr userDrawn="1"/>
          </p:nvSpPr>
          <p:spPr>
            <a:xfrm>
              <a:off x="2857500" y="4445000"/>
              <a:ext cx="1079500" cy="127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5" name="PercentLabelGroup"/>
          <p:cNvGrpSpPr/>
          <p:nvPr userDrawn="1"/>
        </p:nvGrpSpPr>
        <p:grpSpPr>
          <a:xfrm>
            <a:off x="1270000" y="1270000"/>
            <a:ext cx="7429500" cy="317500"/>
            <a:chOff x="1270000" y="1270000"/>
            <a:chExt cx="7429500" cy="317500"/>
          </a:xfrm>
        </p:grpSpPr>
        <p:sp>
          <p:nvSpPr>
            <p:cNvPr id="8" name="PercentLabel0"/>
            <p:cNvSpPr/>
            <p:nvPr userDrawn="1"/>
          </p:nvSpPr>
          <p:spPr>
            <a:xfrm>
              <a:off x="127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67%</a:t>
              </a:r>
            </a:p>
          </p:txBody>
        </p:sp>
        <p:sp>
          <p:nvSpPr>
            <p:cNvPr id="11" name="PercentLabel1"/>
            <p:cNvSpPr/>
            <p:nvPr userDrawn="1"/>
          </p:nvSpPr>
          <p:spPr>
            <a:xfrm>
              <a:off x="2857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33%</a:t>
              </a:r>
            </a:p>
          </p:txBody>
        </p:sp>
        <p:sp>
          <p:nvSpPr>
            <p:cNvPr id="14" name="PercentLabel2"/>
            <p:cNvSpPr/>
            <p:nvPr userDrawn="1"/>
          </p:nvSpPr>
          <p:spPr>
            <a:xfrm>
              <a:off x="4445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17" name="PercentLabel3"/>
            <p:cNvSpPr/>
            <p:nvPr userDrawn="1"/>
          </p:nvSpPr>
          <p:spPr>
            <a:xfrm>
              <a:off x="6032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20" name="PercentLabel4"/>
            <p:cNvSpPr/>
            <p:nvPr userDrawn="1"/>
          </p:nvSpPr>
          <p:spPr>
            <a:xfrm>
              <a:off x="762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67%</a:t>
              </a:r>
            </a:p>
          </p:txBody>
        </p:sp>
      </p:grpSp>
      <p:grpSp>
        <p:nvGrpSpPr>
          <p:cNvPr id="38" name="IncorrectBarGroup"/>
          <p:cNvGrpSpPr/>
          <p:nvPr userDrawn="1"/>
        </p:nvGrpSpPr>
        <p:grpSpPr>
          <a:xfrm>
            <a:off x="4445000" y="1905000"/>
            <a:ext cx="4254500" cy="3810000"/>
            <a:chOff x="4445000" y="1905000"/>
            <a:chExt cx="4254500" cy="3810000"/>
          </a:xfrm>
        </p:grpSpPr>
        <p:sp>
          <p:nvSpPr>
            <p:cNvPr id="15" name="IncorrectBar2"/>
            <p:cNvSpPr/>
            <p:nvPr userDrawn="1"/>
          </p:nvSpPr>
          <p:spPr>
            <a:xfrm>
              <a:off x="44450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IncorrectBar3"/>
            <p:cNvSpPr/>
            <p:nvPr userDrawn="1"/>
          </p:nvSpPr>
          <p:spPr>
            <a:xfrm>
              <a:off x="60325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" name="IncorrectBar4"/>
            <p:cNvSpPr/>
            <p:nvPr userDrawn="1"/>
          </p:nvSpPr>
          <p:spPr>
            <a:xfrm>
              <a:off x="7620000" y="3175000"/>
              <a:ext cx="1079500" cy="254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3" name="XLabelGroup"/>
          <p:cNvGrpSpPr/>
          <p:nvPr userDrawn="1"/>
        </p:nvGrpSpPr>
        <p:grpSpPr>
          <a:xfrm>
            <a:off x="1270000" y="5842000"/>
            <a:ext cx="7429500" cy="317500"/>
            <a:chOff x="1270000" y="5842000"/>
            <a:chExt cx="7429500" cy="317500"/>
          </a:xfrm>
        </p:grpSpPr>
        <p:sp>
          <p:nvSpPr>
            <p:cNvPr id="10" name="XValueLabel0"/>
            <p:cNvSpPr/>
            <p:nvPr userDrawn="1"/>
          </p:nvSpPr>
          <p:spPr>
            <a:xfrm>
              <a:off x="127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A*</a:t>
              </a:r>
            </a:p>
          </p:txBody>
        </p:sp>
        <p:sp>
          <p:nvSpPr>
            <p:cNvPr id="13" name="XValueLabel1"/>
            <p:cNvSpPr/>
            <p:nvPr userDrawn="1"/>
          </p:nvSpPr>
          <p:spPr>
            <a:xfrm>
              <a:off x="2857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B*</a:t>
              </a:r>
            </a:p>
          </p:txBody>
        </p:sp>
        <p:sp>
          <p:nvSpPr>
            <p:cNvPr id="16" name="XValueLabel2"/>
            <p:cNvSpPr/>
            <p:nvPr userDrawn="1"/>
          </p:nvSpPr>
          <p:spPr>
            <a:xfrm>
              <a:off x="4445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19" name="XValueLabel3"/>
            <p:cNvSpPr/>
            <p:nvPr userDrawn="1"/>
          </p:nvSpPr>
          <p:spPr>
            <a:xfrm>
              <a:off x="6032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22" name="XValueLabel4"/>
            <p:cNvSpPr/>
            <p:nvPr userDrawn="1"/>
          </p:nvSpPr>
          <p:spPr>
            <a:xfrm>
              <a:off x="762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E</a:t>
              </a:r>
            </a:p>
          </p:txBody>
        </p:sp>
      </p:grpSp>
      <p:grpSp>
        <p:nvGrpSpPr>
          <p:cNvPr id="36" name="AxisLineGroup"/>
          <p:cNvGrpSpPr/>
          <p:nvPr userDrawn="1"/>
        </p:nvGrpSpPr>
        <p:grpSpPr>
          <a:xfrm>
            <a:off x="889000" y="1587500"/>
            <a:ext cx="8001000" cy="4127500"/>
            <a:chOff x="889000" y="1587500"/>
            <a:chExt cx="8001000" cy="4127500"/>
          </a:xfrm>
        </p:grpSpPr>
        <p:cxnSp>
          <p:nvCxnSpPr>
            <p:cNvPr id="23" name="XAxisLine"/>
            <p:cNvCxnSpPr/>
            <p:nvPr userDrawn="1"/>
          </p:nvCxnSpPr>
          <p:spPr>
            <a:xfrm>
              <a:off x="889000" y="5715000"/>
              <a:ext cx="8001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YAxisLine"/>
            <p:cNvCxnSpPr/>
            <p:nvPr userDrawn="1"/>
          </p:nvCxnSpPr>
          <p:spPr>
            <a:xfrm>
              <a:off x="1016000" y="1587500"/>
              <a:ext cx="0" cy="412750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YAxisTick0"/>
            <p:cNvCxnSpPr/>
            <p:nvPr userDrawn="1"/>
          </p:nvCxnSpPr>
          <p:spPr>
            <a:xfrm>
              <a:off x="889000" y="571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YAxisTick1"/>
            <p:cNvCxnSpPr/>
            <p:nvPr userDrawn="1"/>
          </p:nvCxnSpPr>
          <p:spPr>
            <a:xfrm>
              <a:off x="889000" y="444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YAxisTick2"/>
            <p:cNvCxnSpPr/>
            <p:nvPr userDrawn="1"/>
          </p:nvCxnSpPr>
          <p:spPr>
            <a:xfrm>
              <a:off x="889000" y="317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YAxisTick3"/>
            <p:cNvCxnSpPr/>
            <p:nvPr userDrawn="1"/>
          </p:nvCxnSpPr>
          <p:spPr>
            <a:xfrm>
              <a:off x="889000" y="190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YLabelGroup"/>
          <p:cNvGrpSpPr/>
          <p:nvPr userDrawn="1"/>
        </p:nvGrpSpPr>
        <p:grpSpPr>
          <a:xfrm>
            <a:off x="254000" y="1841500"/>
            <a:ext cx="762000" cy="3937000"/>
            <a:chOff x="254000" y="1841500"/>
            <a:chExt cx="762000" cy="3937000"/>
          </a:xfrm>
        </p:grpSpPr>
        <p:sp>
          <p:nvSpPr>
            <p:cNvPr id="26" name="YValueLabel0"/>
            <p:cNvSpPr/>
            <p:nvPr userDrawn="1"/>
          </p:nvSpPr>
          <p:spPr>
            <a:xfrm>
              <a:off x="254000" y="565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28" name="YValueLabel1"/>
            <p:cNvSpPr/>
            <p:nvPr userDrawn="1"/>
          </p:nvSpPr>
          <p:spPr>
            <a:xfrm>
              <a:off x="254000" y="438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0" name="YValueLabel2"/>
            <p:cNvSpPr/>
            <p:nvPr userDrawn="1"/>
          </p:nvSpPr>
          <p:spPr>
            <a:xfrm>
              <a:off x="254000" y="311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2" name="YValueLabel3"/>
            <p:cNvSpPr/>
            <p:nvPr userDrawn="1"/>
          </p:nvSpPr>
          <p:spPr>
            <a:xfrm>
              <a:off x="254000" y="184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8884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QuestionShape"/>
          <p:cNvSpPr/>
          <p:nvPr userDrawn="1"/>
        </p:nvSpPr>
        <p:spPr>
          <a:xfrm>
            <a:off x="127000" y="127000"/>
            <a:ext cx="8890000" cy="2857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buNone/>
            </a:pPr>
            <a:r>
              <a:rPr lang="es-ES" sz="44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iRespond Question Master</a:t>
            </a:r>
          </a:p>
        </p:txBody>
      </p:sp>
      <p:sp>
        <p:nvSpPr>
          <p:cNvPr id="8" name="AShape"/>
          <p:cNvSpPr/>
          <p:nvPr userDrawn="1"/>
        </p:nvSpPr>
        <p:spPr>
          <a:xfrm>
            <a:off x="127000" y="31115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A.) Response A</a:t>
            </a:r>
          </a:p>
        </p:txBody>
      </p:sp>
      <p:sp>
        <p:nvSpPr>
          <p:cNvPr id="9" name="BShape"/>
          <p:cNvSpPr/>
          <p:nvPr userDrawn="1"/>
        </p:nvSpPr>
        <p:spPr>
          <a:xfrm>
            <a:off x="127000" y="38354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B.) Response B</a:t>
            </a:r>
          </a:p>
        </p:txBody>
      </p:sp>
      <p:sp>
        <p:nvSpPr>
          <p:cNvPr id="10" name="CShape"/>
          <p:cNvSpPr/>
          <p:nvPr userDrawn="1"/>
        </p:nvSpPr>
        <p:spPr>
          <a:xfrm>
            <a:off x="127000" y="45593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C.) Response C</a:t>
            </a:r>
          </a:p>
        </p:txBody>
      </p:sp>
      <p:sp>
        <p:nvSpPr>
          <p:cNvPr id="11" name="DShape"/>
          <p:cNvSpPr/>
          <p:nvPr userDrawn="1"/>
        </p:nvSpPr>
        <p:spPr>
          <a:xfrm>
            <a:off x="127000" y="52832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D.) Response D</a:t>
            </a:r>
          </a:p>
        </p:txBody>
      </p:sp>
      <p:sp>
        <p:nvSpPr>
          <p:cNvPr id="12" name="EShape"/>
          <p:cNvSpPr/>
          <p:nvPr userDrawn="1"/>
        </p:nvSpPr>
        <p:spPr>
          <a:xfrm>
            <a:off x="127000" y="60071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E.) Response E</a:t>
            </a:r>
          </a:p>
        </p:txBody>
      </p:sp>
      <p:sp>
        <p:nvSpPr>
          <p:cNvPr id="13" name="Percent"/>
          <p:cNvSpPr/>
          <p:nvPr userDrawn="1"/>
        </p:nvSpPr>
        <p:spPr>
          <a:xfrm>
            <a:off x="6350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>
                <a:solidFill>
                  <a:srgbClr val="000000"/>
                </a:solidFill>
              </a:rPr>
              <a:t>Percent Complete 100%</a:t>
            </a:r>
          </a:p>
        </p:txBody>
      </p:sp>
      <p:sp>
        <p:nvSpPr>
          <p:cNvPr id="14" name="Timer"/>
          <p:cNvSpPr/>
          <p:nvPr userDrawn="1"/>
        </p:nvSpPr>
        <p:spPr>
          <a:xfrm>
            <a:off x="254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>
                <a:solidFill>
                  <a:srgbClr val="000000"/>
                </a:solidFill>
              </a:rPr>
              <a:t>00:30</a:t>
            </a:r>
          </a:p>
        </p:txBody>
      </p:sp>
    </p:spTree>
    <p:extLst>
      <p:ext uri="{BB962C8B-B14F-4D97-AF65-F5344CB8AC3E}">
        <p14:creationId xmlns:p14="http://schemas.microsoft.com/office/powerpoint/2010/main" val="1108884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¿Cuántos/cuántas…?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/>
              <a:t>How</a:t>
            </a:r>
            <a:r>
              <a:rPr lang="es-ES" dirty="0"/>
              <a:t> </a:t>
            </a:r>
            <a:r>
              <a:rPr lang="es-ES" dirty="0" err="1"/>
              <a:t>many</a:t>
            </a:r>
            <a:r>
              <a:rPr lang="es-ES" dirty="0"/>
              <a:t> …?</a:t>
            </a:r>
          </a:p>
        </p:txBody>
      </p:sp>
    </p:spTree>
    <p:extLst>
      <p:ext uri="{BB962C8B-B14F-4D97-AF65-F5344CB8AC3E}">
        <p14:creationId xmlns:p14="http://schemas.microsoft.com/office/powerpoint/2010/main" val="91902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/>
              <a:t>¿Cuántos/cuántas?</a:t>
            </a:r>
            <a:br>
              <a:rPr lang="es-ES" dirty="0"/>
            </a:br>
            <a:r>
              <a:rPr lang="es-ES" dirty="0" err="1"/>
              <a:t>Write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#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5638800"/>
          </a:xfrm>
        </p:spPr>
        <p:txBody>
          <a:bodyPr>
            <a:normAutofit/>
          </a:bodyPr>
          <a:lstStyle/>
          <a:p>
            <a:r>
              <a:rPr lang="es-ES" dirty="0"/>
              <a:t>Huevos hay en una docena?</a:t>
            </a:r>
          </a:p>
          <a:p>
            <a:r>
              <a:rPr lang="es-ES" dirty="0"/>
              <a:t>Cuartos hay en un galón?</a:t>
            </a:r>
          </a:p>
          <a:p>
            <a:r>
              <a:rPr lang="es-ES" dirty="0"/>
              <a:t>Semanas hay en el año?</a:t>
            </a:r>
          </a:p>
          <a:p>
            <a:r>
              <a:rPr lang="es-ES" dirty="0"/>
              <a:t>Días hay en agosto?</a:t>
            </a:r>
          </a:p>
          <a:p>
            <a:r>
              <a:rPr lang="es-ES" dirty="0"/>
              <a:t>Días hay en febrero?</a:t>
            </a:r>
          </a:p>
          <a:p>
            <a:r>
              <a:rPr lang="es-ES" dirty="0"/>
              <a:t>Días hay en el año?</a:t>
            </a:r>
          </a:p>
          <a:p>
            <a:r>
              <a:rPr lang="es-ES" dirty="0"/>
              <a:t>Días hay en la semana?</a:t>
            </a:r>
          </a:p>
          <a:p>
            <a:r>
              <a:rPr lang="es-ES" dirty="0"/>
              <a:t>Mala suerte</a:t>
            </a:r>
          </a:p>
          <a:p>
            <a:r>
              <a:rPr lang="es-ES" dirty="0"/>
              <a:t>Puntos en gol en futbol Americano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343400" y="1143000"/>
            <a:ext cx="4800600" cy="5715000"/>
          </a:xfrm>
        </p:spPr>
        <p:txBody>
          <a:bodyPr>
            <a:normAutofit/>
          </a:bodyPr>
          <a:lstStyle/>
          <a:p>
            <a:r>
              <a:rPr lang="es-ES" dirty="0"/>
              <a:t>Doce</a:t>
            </a:r>
          </a:p>
          <a:p>
            <a:endParaRPr lang="es-ES" dirty="0"/>
          </a:p>
          <a:p>
            <a:r>
              <a:rPr lang="es-ES" dirty="0"/>
              <a:t>Cuatro</a:t>
            </a:r>
          </a:p>
          <a:p>
            <a:r>
              <a:rPr lang="es-ES" dirty="0"/>
              <a:t>Cincuenta y dos</a:t>
            </a:r>
          </a:p>
          <a:p>
            <a:r>
              <a:rPr lang="es-ES" dirty="0"/>
              <a:t>Treinta y uno</a:t>
            </a:r>
          </a:p>
          <a:p>
            <a:r>
              <a:rPr lang="es-ES" dirty="0"/>
              <a:t>Veinte y ocho</a:t>
            </a:r>
          </a:p>
          <a:p>
            <a:r>
              <a:rPr lang="es-ES" dirty="0"/>
              <a:t>Trescientos sesenta y cinco</a:t>
            </a:r>
          </a:p>
          <a:p>
            <a:r>
              <a:rPr lang="es-ES" dirty="0"/>
              <a:t>Siete</a:t>
            </a:r>
          </a:p>
          <a:p>
            <a:r>
              <a:rPr lang="es-ES" dirty="0"/>
              <a:t>Trece </a:t>
            </a:r>
          </a:p>
          <a:p>
            <a:r>
              <a:rPr lang="es-ES" dirty="0"/>
              <a:t>seis</a:t>
            </a:r>
          </a:p>
        </p:txBody>
      </p:sp>
    </p:spTree>
    <p:extLst>
      <p:ext uri="{BB962C8B-B14F-4D97-AF65-F5344CB8AC3E}">
        <p14:creationId xmlns:p14="http://schemas.microsoft.com/office/powerpoint/2010/main" val="248606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es-ES" dirty="0"/>
              <a:t>¿Cuántos/cuántas?</a:t>
            </a:r>
            <a:br>
              <a:rPr lang="es-ES" dirty="0"/>
            </a:br>
            <a:r>
              <a:rPr lang="es-ES" dirty="0" err="1"/>
              <a:t>Write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#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5257800"/>
          </a:xfrm>
        </p:spPr>
        <p:txBody>
          <a:bodyPr/>
          <a:lstStyle/>
          <a:p>
            <a:r>
              <a:rPr lang="es-ES" dirty="0"/>
              <a:t>Código postal</a:t>
            </a:r>
          </a:p>
          <a:p>
            <a:r>
              <a:rPr lang="es-ES" dirty="0"/>
              <a:t>N</a:t>
            </a:r>
            <a:r>
              <a:rPr lang="en-US" dirty="0"/>
              <a:t>ú</a:t>
            </a:r>
            <a:r>
              <a:rPr lang="es-ES" dirty="0"/>
              <a:t>mero de teléfono</a:t>
            </a:r>
          </a:p>
          <a:p>
            <a:r>
              <a:rPr lang="es-ES" dirty="0"/>
              <a:t>Ruedas en un carro</a:t>
            </a:r>
          </a:p>
          <a:p>
            <a:r>
              <a:rPr lang="es-ES" dirty="0"/>
              <a:t>Ojos en la cara</a:t>
            </a:r>
          </a:p>
          <a:p>
            <a:r>
              <a:rPr lang="es-ES" dirty="0"/>
              <a:t>Baños en tu casa</a:t>
            </a:r>
          </a:p>
          <a:p>
            <a:r>
              <a:rPr lang="es-ES" dirty="0"/>
              <a:t>Letras en el alfabeto inglés</a:t>
            </a:r>
          </a:p>
          <a:p>
            <a:r>
              <a:rPr lang="es-ES" dirty="0"/>
              <a:t>Pies en tu cuerpo</a:t>
            </a:r>
          </a:p>
          <a:p>
            <a:r>
              <a:rPr lang="es-ES" dirty="0"/>
              <a:t>Estados en los Estados Unidos</a:t>
            </a:r>
          </a:p>
          <a:p>
            <a:r>
              <a:rPr lang="es-ES" dirty="0"/>
              <a:t>Pizarras en la clase</a:t>
            </a:r>
          </a:p>
          <a:p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600200"/>
            <a:ext cx="4953000" cy="5257800"/>
          </a:xfrm>
        </p:spPr>
        <p:txBody>
          <a:bodyPr/>
          <a:lstStyle/>
          <a:p>
            <a:r>
              <a:rPr lang="es-ES" dirty="0"/>
              <a:t>Cinco</a:t>
            </a:r>
          </a:p>
          <a:p>
            <a:r>
              <a:rPr lang="es-ES" dirty="0"/>
              <a:t>Diez </a:t>
            </a:r>
          </a:p>
          <a:p>
            <a:r>
              <a:rPr lang="es-ES" dirty="0"/>
              <a:t>Cuatro</a:t>
            </a:r>
          </a:p>
          <a:p>
            <a:r>
              <a:rPr lang="es-ES" dirty="0"/>
              <a:t>Dos</a:t>
            </a:r>
          </a:p>
          <a:p>
            <a:endParaRPr lang="es-ES" dirty="0"/>
          </a:p>
          <a:p>
            <a:r>
              <a:rPr lang="es-ES" dirty="0"/>
              <a:t>Veinte y seis</a:t>
            </a:r>
          </a:p>
          <a:p>
            <a:r>
              <a:rPr lang="es-ES" dirty="0"/>
              <a:t>Dos</a:t>
            </a:r>
          </a:p>
          <a:p>
            <a:r>
              <a:rPr lang="es-ES" dirty="0"/>
              <a:t>Cincuenta </a:t>
            </a:r>
          </a:p>
        </p:txBody>
      </p:sp>
    </p:spTree>
    <p:extLst>
      <p:ext uri="{BB962C8B-B14F-4D97-AF65-F5344CB8AC3E}">
        <p14:creationId xmlns:p14="http://schemas.microsoft.com/office/powerpoint/2010/main" val="133362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495800" cy="6858000"/>
          </a:xfrm>
        </p:spPr>
        <p:txBody>
          <a:bodyPr/>
          <a:lstStyle/>
          <a:p>
            <a:r>
              <a:rPr lang="es-ES" dirty="0"/>
              <a:t>Planetas</a:t>
            </a:r>
          </a:p>
          <a:p>
            <a:r>
              <a:rPr lang="es-ES" dirty="0"/>
              <a:t>Clases tienes</a:t>
            </a:r>
          </a:p>
          <a:p>
            <a:r>
              <a:rPr lang="es-ES" dirty="0"/>
              <a:t>Centavos en un dólar</a:t>
            </a:r>
          </a:p>
          <a:p>
            <a:r>
              <a:rPr lang="es-ES" dirty="0"/>
              <a:t>D</a:t>
            </a:r>
            <a:r>
              <a:rPr lang="en-US" dirty="0"/>
              <a:t>í</a:t>
            </a:r>
            <a:r>
              <a:rPr lang="es-ES" dirty="0"/>
              <a:t>a de navidad</a:t>
            </a:r>
          </a:p>
          <a:p>
            <a:r>
              <a:rPr lang="es-ES" dirty="0"/>
              <a:t>D</a:t>
            </a:r>
            <a:r>
              <a:rPr lang="en-US" dirty="0"/>
              <a:t>í</a:t>
            </a:r>
            <a:r>
              <a:rPr lang="es-ES" dirty="0"/>
              <a:t>a de san </a:t>
            </a:r>
            <a:r>
              <a:rPr lang="es-ES" dirty="0" err="1"/>
              <a:t>Valent</a:t>
            </a:r>
            <a:r>
              <a:rPr lang="en-US" dirty="0"/>
              <a:t>í</a:t>
            </a:r>
            <a:r>
              <a:rPr lang="es-ES" dirty="0"/>
              <a:t>n</a:t>
            </a:r>
          </a:p>
          <a:p>
            <a:r>
              <a:rPr lang="es-ES" dirty="0"/>
              <a:t>D</a:t>
            </a:r>
            <a:r>
              <a:rPr lang="en-US" dirty="0"/>
              <a:t>í</a:t>
            </a:r>
            <a:r>
              <a:rPr lang="es-ES" dirty="0"/>
              <a:t>a de </a:t>
            </a:r>
            <a:r>
              <a:rPr lang="es-ES"/>
              <a:t>san Patricio</a:t>
            </a:r>
            <a:endParaRPr lang="es-ES" dirty="0"/>
          </a:p>
          <a:p>
            <a:r>
              <a:rPr lang="es-ES" dirty="0"/>
              <a:t>D</a:t>
            </a:r>
            <a:r>
              <a:rPr lang="en-US" dirty="0"/>
              <a:t>í</a:t>
            </a:r>
            <a:r>
              <a:rPr lang="es-ES" dirty="0"/>
              <a:t>a de independencia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495800" cy="6126163"/>
          </a:xfrm>
        </p:spPr>
        <p:txBody>
          <a:bodyPr/>
          <a:lstStyle/>
          <a:p>
            <a:r>
              <a:rPr lang="es-ES" dirty="0"/>
              <a:t>Ocho</a:t>
            </a:r>
          </a:p>
          <a:p>
            <a:r>
              <a:rPr lang="es-ES" dirty="0"/>
              <a:t>Siete</a:t>
            </a:r>
          </a:p>
          <a:p>
            <a:r>
              <a:rPr lang="es-ES" dirty="0"/>
              <a:t>Cien</a:t>
            </a:r>
          </a:p>
          <a:p>
            <a:r>
              <a:rPr lang="es-ES" dirty="0"/>
              <a:t>Veinte y cinco</a:t>
            </a:r>
          </a:p>
          <a:p>
            <a:r>
              <a:rPr lang="es-ES" dirty="0"/>
              <a:t>Catorce</a:t>
            </a:r>
          </a:p>
          <a:p>
            <a:r>
              <a:rPr lang="es-ES" dirty="0"/>
              <a:t>Diez y siete</a:t>
            </a:r>
          </a:p>
          <a:p>
            <a:r>
              <a:rPr lang="es-ES" dirty="0"/>
              <a:t>Cuatro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768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495800" cy="6858000"/>
          </a:xfrm>
        </p:spPr>
        <p:txBody>
          <a:bodyPr>
            <a:normAutofit/>
          </a:bodyPr>
          <a:lstStyle/>
          <a:p>
            <a:r>
              <a:rPr lang="es-ES" dirty="0"/>
              <a:t>7</a:t>
            </a:r>
          </a:p>
          <a:p>
            <a:r>
              <a:rPr lang="es-ES" dirty="0"/>
              <a:t>5</a:t>
            </a:r>
          </a:p>
          <a:p>
            <a:r>
              <a:rPr lang="es-ES" dirty="0"/>
              <a:t>15</a:t>
            </a:r>
          </a:p>
          <a:p>
            <a:r>
              <a:rPr lang="es-ES" dirty="0"/>
              <a:t>50</a:t>
            </a:r>
          </a:p>
          <a:p>
            <a:r>
              <a:rPr lang="es-ES" dirty="0"/>
              <a:t>2</a:t>
            </a:r>
          </a:p>
          <a:p>
            <a:r>
              <a:rPr lang="es-ES" dirty="0"/>
              <a:t>12</a:t>
            </a:r>
          </a:p>
          <a:p>
            <a:r>
              <a:rPr lang="es-ES" dirty="0"/>
              <a:t>20</a:t>
            </a:r>
          </a:p>
          <a:p>
            <a:r>
              <a:rPr lang="es-ES" dirty="0"/>
              <a:t>33</a:t>
            </a:r>
          </a:p>
          <a:p>
            <a:r>
              <a:rPr lang="es-ES" dirty="0"/>
              <a:t>45</a:t>
            </a:r>
          </a:p>
          <a:p>
            <a:r>
              <a:rPr lang="es-ES" dirty="0"/>
              <a:t>55</a:t>
            </a:r>
          </a:p>
          <a:p>
            <a:r>
              <a:rPr lang="es-ES" dirty="0"/>
              <a:t>67</a:t>
            </a:r>
          </a:p>
          <a:p>
            <a:r>
              <a:rPr lang="es-ES" dirty="0"/>
              <a:t>76</a:t>
            </a:r>
          </a:p>
          <a:p>
            <a:r>
              <a:rPr lang="es-ES" dirty="0"/>
              <a:t>88</a:t>
            </a:r>
          </a:p>
          <a:p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495800" cy="6781800"/>
          </a:xfrm>
        </p:spPr>
        <p:txBody>
          <a:bodyPr>
            <a:normAutofit/>
          </a:bodyPr>
          <a:lstStyle/>
          <a:p>
            <a:r>
              <a:rPr lang="es-ES" dirty="0"/>
              <a:t>99</a:t>
            </a:r>
          </a:p>
          <a:p>
            <a:r>
              <a:rPr lang="es-ES" dirty="0"/>
              <a:t>11</a:t>
            </a:r>
          </a:p>
          <a:p>
            <a:r>
              <a:rPr lang="es-ES" dirty="0"/>
              <a:t>13</a:t>
            </a:r>
          </a:p>
          <a:p>
            <a:r>
              <a:rPr lang="es-ES" dirty="0"/>
              <a:t>14</a:t>
            </a:r>
          </a:p>
          <a:p>
            <a:r>
              <a:rPr lang="es-ES" dirty="0"/>
              <a:t>17</a:t>
            </a:r>
          </a:p>
          <a:p>
            <a:r>
              <a:rPr lang="es-ES" dirty="0"/>
              <a:t>19</a:t>
            </a:r>
          </a:p>
          <a:p>
            <a:r>
              <a:rPr lang="es-ES" dirty="0"/>
              <a:t>100</a:t>
            </a:r>
          </a:p>
          <a:p>
            <a:r>
              <a:rPr lang="es-ES" dirty="0"/>
              <a:t>101</a:t>
            </a:r>
          </a:p>
          <a:p>
            <a:r>
              <a:rPr lang="es-ES" dirty="0"/>
              <a:t>3</a:t>
            </a:r>
          </a:p>
          <a:p>
            <a:r>
              <a:rPr lang="es-ES" dirty="0"/>
              <a:t>18</a:t>
            </a:r>
          </a:p>
          <a:p>
            <a:r>
              <a:rPr lang="es-ES" dirty="0"/>
              <a:t>16</a:t>
            </a:r>
          </a:p>
          <a:p>
            <a:r>
              <a:rPr lang="es-ES" dirty="0"/>
              <a:t>0</a:t>
            </a:r>
          </a:p>
          <a:p>
            <a:r>
              <a:rPr lang="es-ES"/>
              <a:t>6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0503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495800" cy="6126163"/>
          </a:xfrm>
        </p:spPr>
        <p:txBody>
          <a:bodyPr/>
          <a:lstStyle/>
          <a:p>
            <a:r>
              <a:rPr lang="es-ES" dirty="0"/>
              <a:t>101</a:t>
            </a:r>
          </a:p>
          <a:p>
            <a:r>
              <a:rPr lang="es-ES" dirty="0"/>
              <a:t>115</a:t>
            </a:r>
          </a:p>
          <a:p>
            <a:r>
              <a:rPr lang="es-ES" dirty="0"/>
              <a:t>222</a:t>
            </a:r>
          </a:p>
          <a:p>
            <a:r>
              <a:rPr lang="es-ES" dirty="0"/>
              <a:t>333</a:t>
            </a:r>
          </a:p>
          <a:p>
            <a:r>
              <a:rPr lang="es-ES" dirty="0"/>
              <a:t>555</a:t>
            </a:r>
          </a:p>
          <a:p>
            <a:r>
              <a:rPr lang="es-ES" dirty="0"/>
              <a:t>777</a:t>
            </a:r>
          </a:p>
          <a:p>
            <a:r>
              <a:rPr lang="es-ES" dirty="0"/>
              <a:t>999</a:t>
            </a:r>
          </a:p>
          <a:p>
            <a:r>
              <a:rPr lang="es-ES" dirty="0"/>
              <a:t>1.000</a:t>
            </a:r>
          </a:p>
          <a:p>
            <a:r>
              <a:rPr lang="es-ES" dirty="0"/>
              <a:t>55.000</a:t>
            </a:r>
          </a:p>
          <a:p>
            <a:r>
              <a:rPr lang="es-ES" dirty="0"/>
              <a:t>1.234.567</a:t>
            </a:r>
          </a:p>
          <a:p>
            <a:r>
              <a:rPr lang="es-ES" dirty="0"/>
              <a:t>2.345.678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495800" cy="6126163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43436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RespondGraph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RespondQuestion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2273</TotalTime>
  <Words>217</Words>
  <Application>Microsoft Office PowerPoint</Application>
  <PresentationFormat>On-screen Show (4:3)</PresentationFormat>
  <Paragraphs>91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Office Theme</vt:lpstr>
      <vt:lpstr>iRespondGraphMaster</vt:lpstr>
      <vt:lpstr>iRespondQuestionMaster</vt:lpstr>
      <vt:lpstr>¿Cuántos/cuántas…?</vt:lpstr>
      <vt:lpstr>¿Cuántos/cuántas? Write the #</vt:lpstr>
      <vt:lpstr>¿Cuántos/cuántas? Write the #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¿Cuántos/cuántas?</dc:title>
  <dc:creator>Anna Thompson</dc:creator>
  <cp:lastModifiedBy>Karen Kister</cp:lastModifiedBy>
  <cp:revision>20</cp:revision>
  <dcterms:created xsi:type="dcterms:W3CDTF">2013-08-23T20:10:50Z</dcterms:created>
  <dcterms:modified xsi:type="dcterms:W3CDTF">2024-08-30T14:43:34Z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eepGraph">
    <vt:bool>false</vt:bool>
  </property>
  <property fmtid="{D5CDD505-2E9C-101B-9397-08002B2CF9AE}" pid="3" name="AutoReflect">
    <vt:bool>false</vt:bool>
  </property>
  <property fmtid="{D5CDD505-2E9C-101B-9397-08002B2CF9AE}" pid="4" name="ShowTimer">
    <vt:bool>true</vt:bool>
  </property>
  <property fmtid="{D5CDD505-2E9C-101B-9397-08002B2CF9AE}" pid="5" name="ShowPercent">
    <vt:bool>true</vt:bool>
  </property>
</Properties>
</file>