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handoutMasterIdLst>
    <p:handoutMasterId r:id="rId9"/>
  </p:handout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995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A67D2D-5CB5-EAF2-09E3-BEEAA6BB81FA}" v="313" dt="2024-02-27T15:04:52.3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556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99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99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9F0A3-108C-4CEE-9E44-D25552883FC7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37988"/>
            <a:ext cx="2971800" cy="4599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37988"/>
            <a:ext cx="2971800" cy="4599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D3E5C-0B54-4B9A-ADE5-0F2FEA1E42F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2041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865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749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426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384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0660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181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4132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564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59119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5648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202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3842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74902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42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0660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181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413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56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591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564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2027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4F42F-48E6-4994-AD1A-7D90E96124AB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6E647-EC0F-4A7E-A3FF-43714F2176A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76673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Shape" hidden="1"/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iRespond Graph</a:t>
            </a:r>
          </a:p>
        </p:txBody>
      </p:sp>
      <p:grpSp>
        <p:nvGrpSpPr>
          <p:cNvPr id="37" name="CorrectBarGroup"/>
          <p:cNvGrpSpPr/>
          <p:nvPr userDrawn="1"/>
        </p:nvGrpSpPr>
        <p:grpSpPr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9" name="CorrectBar0"/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CorrectBar1"/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5" name="PercentLabelGroup"/>
          <p:cNvGrpSpPr/>
          <p:nvPr userDrawn="1"/>
        </p:nvGrpSpPr>
        <p:grpSpPr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8" name="PercentLabel0"/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  <p:sp>
          <p:nvSpPr>
            <p:cNvPr id="11" name="PercentLabel1"/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14" name="PercentLabel2"/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7" name="PercentLabel3"/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20" name="PercentLabel4"/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</p:grpSp>
      <p:grpSp>
        <p:nvGrpSpPr>
          <p:cNvPr id="38" name="IncorrectBarGroup"/>
          <p:cNvGrpSpPr/>
          <p:nvPr userDrawn="1"/>
        </p:nvGrpSpPr>
        <p:grpSpPr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5" name="IncorrectBar2"/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IncorrectBar3"/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IncorrectBar4"/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3" name="XLabelGroup"/>
          <p:cNvGrpSpPr/>
          <p:nvPr userDrawn="1"/>
        </p:nvGrpSpPr>
        <p:grpSpPr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10" name="XValueLabel0"/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A*</a:t>
              </a:r>
            </a:p>
          </p:txBody>
        </p:sp>
        <p:sp>
          <p:nvSpPr>
            <p:cNvPr id="13" name="XValueLabel1"/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6" name="XValueLabel2"/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9" name="XValueLabel3"/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22" name="XValueLabel4"/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E</a:t>
              </a:r>
            </a:p>
          </p:txBody>
        </p:sp>
      </p:grpSp>
      <p:grpSp>
        <p:nvGrpSpPr>
          <p:cNvPr id="36" name="AxisLineGroup"/>
          <p:cNvGrpSpPr/>
          <p:nvPr userDrawn="1"/>
        </p:nvGrpSpPr>
        <p:grpSpPr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23" name="XAxisLine"/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YAxisLine"/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YAxisTick0"/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YAxisTick1"/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YAxisTick2"/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YAxisTick3"/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YLabelGroup"/>
          <p:cNvGrpSpPr/>
          <p:nvPr userDrawn="1"/>
        </p:nvGrpSpPr>
        <p:grpSpPr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6" name="YValueLabel0"/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8" name="YValueLabel1"/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" name="YValueLabel2"/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2" name="YValueLabel3"/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766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Gustar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Cap. 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26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Gustar</a:t>
            </a:r>
            <a:r>
              <a:rPr lang="en-US" dirty="0"/>
              <a:t>= to be pleasing to/to like</a:t>
            </a:r>
            <a:br>
              <a:rPr lang="en-US" dirty="0"/>
            </a:br>
            <a:r>
              <a:rPr lang="en-US" dirty="0"/>
              <a:t>it’s used with indirect object pronouns, not personal pronouns</a:t>
            </a:r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</a:t>
            </a:r>
          </a:p>
          <a:p>
            <a:r>
              <a:rPr lang="en-US" dirty="0" err="1"/>
              <a:t>Te</a:t>
            </a:r>
            <a:endParaRPr lang="en-US" dirty="0"/>
          </a:p>
          <a:p>
            <a:r>
              <a:rPr lang="en-US" dirty="0"/>
              <a:t>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These are used for the people liking something</a:t>
            </a:r>
            <a:endParaRPr lang="es-E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Nos</a:t>
            </a:r>
            <a:endParaRPr lang="en-US" dirty="0"/>
          </a:p>
          <a:p>
            <a:r>
              <a:rPr lang="en-US" dirty="0" err="1"/>
              <a:t>Os</a:t>
            </a:r>
            <a:endParaRPr lang="en-US" dirty="0"/>
          </a:p>
          <a:p>
            <a:r>
              <a:rPr lang="en-US" dirty="0"/>
              <a:t>Les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00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has only 2 conjugated forms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Gusta</a:t>
            </a:r>
            <a:endParaRPr lang="en-US" dirty="0"/>
          </a:p>
          <a:p>
            <a:endParaRPr lang="en-US" dirty="0"/>
          </a:p>
          <a:p>
            <a:r>
              <a:rPr lang="en-US" dirty="0"/>
              <a:t>Only 1 thing is liked</a:t>
            </a:r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Gusta</a:t>
            </a:r>
            <a:r>
              <a:rPr lang="en-US" dirty="0" err="1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This is the plural form for when more than 1 thing is liked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67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 and correct form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 like mango.</a:t>
            </a:r>
          </a:p>
          <a:p>
            <a:r>
              <a:rPr lang="en-US" dirty="0"/>
              <a:t>You like grapes.</a:t>
            </a:r>
          </a:p>
          <a:p>
            <a:r>
              <a:rPr lang="en-US" dirty="0"/>
              <a:t>He likes potatoes.</a:t>
            </a:r>
          </a:p>
          <a:p>
            <a:r>
              <a:rPr lang="en-US" dirty="0"/>
              <a:t>We like lettuce.</a:t>
            </a:r>
          </a:p>
          <a:p>
            <a:r>
              <a:rPr lang="en-US" dirty="0"/>
              <a:t>Y’all like ham.</a:t>
            </a:r>
          </a:p>
          <a:p>
            <a:r>
              <a:rPr lang="en-US" dirty="0"/>
              <a:t>They like carrots.</a:t>
            </a:r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Me </a:t>
            </a:r>
            <a:r>
              <a:rPr lang="en-US" dirty="0" err="1"/>
              <a:t>gusta</a:t>
            </a:r>
            <a:r>
              <a:rPr lang="en-US" dirty="0"/>
              <a:t> mango.</a:t>
            </a:r>
          </a:p>
          <a:p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gustan</a:t>
            </a:r>
            <a:r>
              <a:rPr lang="en-US" dirty="0"/>
              <a:t> </a:t>
            </a:r>
            <a:r>
              <a:rPr lang="en-US" dirty="0" err="1"/>
              <a:t>uvas</a:t>
            </a:r>
            <a:r>
              <a:rPr lang="en-US" dirty="0"/>
              <a:t>.</a:t>
            </a:r>
          </a:p>
          <a:p>
            <a:r>
              <a:rPr lang="en-US" dirty="0"/>
              <a:t>Le </a:t>
            </a:r>
            <a:r>
              <a:rPr lang="en-US" dirty="0" err="1"/>
              <a:t>gustan</a:t>
            </a:r>
            <a:r>
              <a:rPr lang="en-US" dirty="0"/>
              <a:t> papas.</a:t>
            </a:r>
          </a:p>
          <a:p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gusta</a:t>
            </a:r>
            <a:r>
              <a:rPr lang="en-US" dirty="0"/>
              <a:t> </a:t>
            </a:r>
            <a:r>
              <a:rPr lang="en-US" dirty="0" err="1"/>
              <a:t>lechuga</a:t>
            </a:r>
            <a:r>
              <a:rPr lang="en-US" dirty="0"/>
              <a:t>.</a:t>
            </a:r>
          </a:p>
          <a:p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gusta</a:t>
            </a:r>
            <a:r>
              <a:rPr lang="en-US" dirty="0"/>
              <a:t> </a:t>
            </a:r>
            <a:r>
              <a:rPr lang="en-US" dirty="0" err="1"/>
              <a:t>jamón</a:t>
            </a:r>
            <a:r>
              <a:rPr lang="en-US" dirty="0"/>
              <a:t>.</a:t>
            </a:r>
          </a:p>
          <a:p>
            <a:r>
              <a:rPr lang="en-US" dirty="0"/>
              <a:t>Les </a:t>
            </a:r>
            <a:r>
              <a:rPr lang="en-US" dirty="0" err="1"/>
              <a:t>gustan</a:t>
            </a:r>
            <a:r>
              <a:rPr lang="en-US" dirty="0"/>
              <a:t> </a:t>
            </a:r>
            <a:r>
              <a:rPr lang="en-US" dirty="0" err="1"/>
              <a:t>zanahorias</a:t>
            </a:r>
            <a:r>
              <a:rPr lang="en-US" dirty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842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97258-E9E7-BDA0-692D-855BE98B9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Calibri"/>
                <a:cs typeface="Calibri"/>
              </a:rPr>
              <a:t>If you need to be more specific, start the sentence with 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14D39-51E7-F156-B50F-9FB9AF26D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A </a:t>
            </a:r>
            <a:r>
              <a:rPr lang="en-US" dirty="0" err="1">
                <a:ea typeface="Calibri"/>
                <a:cs typeface="Calibri"/>
              </a:rPr>
              <a:t>ella</a:t>
            </a:r>
            <a:r>
              <a:rPr lang="en-US" dirty="0">
                <a:ea typeface="Calibri"/>
                <a:cs typeface="Calibri"/>
              </a:rPr>
              <a:t> le </a:t>
            </a:r>
            <a:r>
              <a:rPr lang="en-US" dirty="0" err="1">
                <a:ea typeface="Calibri"/>
                <a:cs typeface="Calibri"/>
              </a:rPr>
              <a:t>gustan</a:t>
            </a:r>
            <a:r>
              <a:rPr lang="en-US" dirty="0">
                <a:ea typeface="Calibri"/>
                <a:cs typeface="Calibri"/>
              </a:rPr>
              <a:t> las pizzas (Le </a:t>
            </a:r>
            <a:r>
              <a:rPr lang="en-US" dirty="0" err="1">
                <a:ea typeface="Calibri"/>
                <a:cs typeface="Calibri"/>
              </a:rPr>
              <a:t>gustan</a:t>
            </a:r>
            <a:r>
              <a:rPr lang="en-US" dirty="0">
                <a:ea typeface="Calibri"/>
                <a:cs typeface="Calibri"/>
              </a:rPr>
              <a:t> las pizzas)</a:t>
            </a:r>
          </a:p>
          <a:p>
            <a:r>
              <a:rPr lang="en-US" dirty="0">
                <a:ea typeface="Calibri"/>
                <a:cs typeface="Calibri"/>
              </a:rPr>
              <a:t>A Julia le </a:t>
            </a:r>
            <a:r>
              <a:rPr lang="en-US" dirty="0" err="1">
                <a:ea typeface="Calibri"/>
                <a:cs typeface="Calibri"/>
              </a:rPr>
              <a:t>gustan</a:t>
            </a:r>
            <a:r>
              <a:rPr lang="en-US" dirty="0">
                <a:ea typeface="Calibri"/>
                <a:cs typeface="Calibri"/>
              </a:rPr>
              <a:t> las pizzas.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A </a:t>
            </a:r>
            <a:r>
              <a:rPr lang="en-US" dirty="0" err="1">
                <a:ea typeface="Calibri"/>
                <a:cs typeface="Calibri"/>
              </a:rPr>
              <a:t>ellos</a:t>
            </a:r>
            <a:r>
              <a:rPr lang="en-US" dirty="0">
                <a:ea typeface="Calibri"/>
                <a:cs typeface="Calibri"/>
              </a:rPr>
              <a:t> les </a:t>
            </a:r>
            <a:r>
              <a:rPr lang="en-US" dirty="0" err="1">
                <a:ea typeface="Calibri"/>
                <a:cs typeface="Calibri"/>
              </a:rPr>
              <a:t>gusta</a:t>
            </a:r>
            <a:r>
              <a:rPr lang="en-US" dirty="0">
                <a:ea typeface="Calibri"/>
                <a:cs typeface="Calibri"/>
              </a:rPr>
              <a:t> la </a:t>
            </a:r>
            <a:r>
              <a:rPr lang="en-US" dirty="0" err="1">
                <a:ea typeface="Calibri"/>
                <a:cs typeface="Calibri"/>
              </a:rPr>
              <a:t>clase</a:t>
            </a:r>
            <a:r>
              <a:rPr lang="en-US" dirty="0">
                <a:ea typeface="Calibri"/>
                <a:cs typeface="Calibri"/>
              </a:rPr>
              <a:t>. (Les </a:t>
            </a:r>
            <a:r>
              <a:rPr lang="en-US" dirty="0" err="1">
                <a:ea typeface="Calibri"/>
                <a:cs typeface="Calibri"/>
              </a:rPr>
              <a:t>gusta</a:t>
            </a:r>
            <a:r>
              <a:rPr lang="en-US" dirty="0">
                <a:ea typeface="Calibri"/>
                <a:cs typeface="Calibri"/>
              </a:rPr>
              <a:t> la </a:t>
            </a:r>
            <a:r>
              <a:rPr lang="en-US" dirty="0" err="1">
                <a:ea typeface="Calibri"/>
                <a:cs typeface="Calibri"/>
              </a:rPr>
              <a:t>clase</a:t>
            </a:r>
            <a:r>
              <a:rPr lang="en-US" dirty="0">
                <a:ea typeface="Calibri"/>
                <a:cs typeface="Calibri"/>
              </a:rPr>
              <a:t>.)</a:t>
            </a:r>
          </a:p>
          <a:p>
            <a:r>
              <a:rPr lang="en-US" dirty="0">
                <a:ea typeface="Calibri"/>
                <a:cs typeface="Calibri"/>
              </a:rPr>
              <a:t>A </a:t>
            </a:r>
            <a:r>
              <a:rPr lang="en-US" dirty="0" err="1">
                <a:ea typeface="Calibri"/>
                <a:cs typeface="Calibri"/>
              </a:rPr>
              <a:t>los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estudiantes</a:t>
            </a:r>
            <a:r>
              <a:rPr lang="en-US" dirty="0">
                <a:ea typeface="Calibri"/>
                <a:cs typeface="Calibri"/>
              </a:rPr>
              <a:t> les gusts la </a:t>
            </a:r>
            <a:r>
              <a:rPr lang="en-US" dirty="0" err="1">
                <a:ea typeface="Calibri"/>
                <a:cs typeface="Calibri"/>
              </a:rPr>
              <a:t>clase</a:t>
            </a:r>
            <a:r>
              <a:rPr lang="en-US" dirty="0">
                <a:ea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8168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0B3B3-5A4E-A82D-86C8-A53314994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Never use </a:t>
            </a:r>
            <a:r>
              <a:rPr lang="en-US" dirty="0" err="1">
                <a:ea typeface="Calibri"/>
                <a:cs typeface="Calibri"/>
              </a:rPr>
              <a:t>yo</a:t>
            </a:r>
            <a:r>
              <a:rPr lang="en-US" dirty="0">
                <a:ea typeface="Calibri"/>
                <a:cs typeface="Calibri"/>
              </a:rPr>
              <a:t> or </a:t>
            </a:r>
            <a:r>
              <a:rPr lang="en-US" dirty="0" err="1">
                <a:ea typeface="Calibri"/>
                <a:cs typeface="Calibri"/>
              </a:rPr>
              <a:t>tú</a:t>
            </a:r>
            <a:r>
              <a:rPr lang="en-US" dirty="0">
                <a:ea typeface="Calibri"/>
                <a:cs typeface="Calibri"/>
              </a:rPr>
              <a:t> with </a:t>
            </a:r>
            <a:r>
              <a:rPr lang="en-US" dirty="0" err="1">
                <a:ea typeface="Calibri"/>
                <a:cs typeface="Calibri"/>
              </a:rPr>
              <a:t>gustar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7D114-5405-012D-1229-4F80FA8C8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>
                <a:solidFill>
                  <a:srgbClr val="FFFF00"/>
                </a:solidFill>
                <a:ea typeface="Calibri"/>
                <a:cs typeface="Calibri"/>
              </a:rPr>
              <a:t>Use:</a:t>
            </a:r>
          </a:p>
          <a:p>
            <a:r>
              <a:rPr lang="en-US" dirty="0">
                <a:ea typeface="Calibri"/>
                <a:cs typeface="Calibri"/>
              </a:rPr>
              <a:t>A mi me </a:t>
            </a:r>
            <a:r>
              <a:rPr lang="en-US" dirty="0" err="1">
                <a:ea typeface="Calibri"/>
                <a:cs typeface="Calibri"/>
              </a:rPr>
              <a:t>gustan</a:t>
            </a:r>
            <a:r>
              <a:rPr lang="en-US" dirty="0">
                <a:ea typeface="Calibri"/>
                <a:cs typeface="Calibri"/>
              </a:rPr>
              <a:t> las papas. (Me </a:t>
            </a:r>
            <a:r>
              <a:rPr lang="en-US" dirty="0" err="1">
                <a:ea typeface="Calibri"/>
                <a:cs typeface="Calibri"/>
              </a:rPr>
              <a:t>gustan</a:t>
            </a:r>
            <a:r>
              <a:rPr lang="en-US" dirty="0">
                <a:ea typeface="Calibri"/>
                <a:cs typeface="Calibri"/>
              </a:rPr>
              <a:t> las papas.)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A </a:t>
            </a:r>
            <a:r>
              <a:rPr lang="en-US" dirty="0" err="1">
                <a:ea typeface="Calibri"/>
                <a:cs typeface="Calibri"/>
              </a:rPr>
              <a:t>ti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te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gustan</a:t>
            </a:r>
            <a:r>
              <a:rPr lang="en-US" dirty="0">
                <a:ea typeface="Calibri"/>
                <a:cs typeface="Calibri"/>
              </a:rPr>
              <a:t> las papas (</a:t>
            </a:r>
            <a:r>
              <a:rPr lang="en-US" dirty="0" err="1">
                <a:ea typeface="Calibri"/>
                <a:cs typeface="Calibri"/>
              </a:rPr>
              <a:t>Te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gustan</a:t>
            </a:r>
            <a:r>
              <a:rPr lang="en-US" dirty="0">
                <a:ea typeface="Calibri"/>
                <a:cs typeface="Calibri"/>
              </a:rPr>
              <a:t> las papas.)</a:t>
            </a:r>
          </a:p>
        </p:txBody>
      </p:sp>
    </p:spTree>
    <p:extLst>
      <p:ext uri="{BB962C8B-B14F-4D97-AF65-F5344CB8AC3E}">
        <p14:creationId xmlns:p14="http://schemas.microsoft.com/office/powerpoint/2010/main" val="4252663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RespondGraph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203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Office Theme</vt:lpstr>
      <vt:lpstr>iRespondGraphMaster</vt:lpstr>
      <vt:lpstr>Gustar</vt:lpstr>
      <vt:lpstr>Gustar= to be pleasing to/to like it’s used with indirect object pronouns, not personal pronouns</vt:lpstr>
      <vt:lpstr>It has only 2 conjugated forms</vt:lpstr>
      <vt:lpstr>Person and correct form</vt:lpstr>
      <vt:lpstr>If you need to be more specific, start the sentence with A</vt:lpstr>
      <vt:lpstr>Never use yo or tú with gustar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Gustar</dc:title>
  <dc:creator>Anna Thompson</dc:creator>
  <cp:lastModifiedBy>Karen Kister</cp:lastModifiedBy>
  <cp:revision>237</cp:revision>
  <cp:lastPrinted>2013-02-12T13:39:06Z</cp:lastPrinted>
  <dcterms:created xsi:type="dcterms:W3CDTF">2013-02-12T13:02:52Z</dcterms:created>
  <dcterms:modified xsi:type="dcterms:W3CDTF">2024-02-27T15:06:02Z</dcterms:modified>
</cp:coreProperties>
</file>