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3877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360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9241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09434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71458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0718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0346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5135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4080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05429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2017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09434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36081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92412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09434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71458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07188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03466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5135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4080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05429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2017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71458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36081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924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0718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0346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513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408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0542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2017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C9821-46BA-4DA8-B769-7C06467A5C33}" type="datetimeFigureOut">
              <a:rPr lang="es-ES" smtClean="0"/>
              <a:t>09/03/2023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9567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QuestionShape"/>
          <p:cNvSpPr/>
          <p:nvPr userDrawn="1"/>
        </p:nvSpPr>
        <p:spPr>
          <a:xfrm>
            <a:off x="127000" y="127000"/>
            <a:ext cx="8890000" cy="2857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buNone/>
            </a:pPr>
            <a:r>
              <a:rPr lang="es-ES" sz="44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iRespond Question Master</a:t>
            </a:r>
          </a:p>
        </p:txBody>
      </p:sp>
      <p:sp>
        <p:nvSpPr>
          <p:cNvPr id="8" name="AShape"/>
          <p:cNvSpPr/>
          <p:nvPr userDrawn="1"/>
        </p:nvSpPr>
        <p:spPr>
          <a:xfrm>
            <a:off x="127000" y="31115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A.) Response A</a:t>
            </a:r>
          </a:p>
        </p:txBody>
      </p:sp>
      <p:sp>
        <p:nvSpPr>
          <p:cNvPr id="9" name="BShape"/>
          <p:cNvSpPr/>
          <p:nvPr userDrawn="1"/>
        </p:nvSpPr>
        <p:spPr>
          <a:xfrm>
            <a:off x="127000" y="38354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B.) Response B</a:t>
            </a:r>
          </a:p>
        </p:txBody>
      </p:sp>
      <p:sp>
        <p:nvSpPr>
          <p:cNvPr id="10" name="CShape"/>
          <p:cNvSpPr/>
          <p:nvPr userDrawn="1"/>
        </p:nvSpPr>
        <p:spPr>
          <a:xfrm>
            <a:off x="127000" y="45593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C.) Response C</a:t>
            </a:r>
          </a:p>
        </p:txBody>
      </p:sp>
      <p:sp>
        <p:nvSpPr>
          <p:cNvPr id="11" name="DShape"/>
          <p:cNvSpPr/>
          <p:nvPr userDrawn="1"/>
        </p:nvSpPr>
        <p:spPr>
          <a:xfrm>
            <a:off x="127000" y="52832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D.) Response D</a:t>
            </a:r>
          </a:p>
        </p:txBody>
      </p:sp>
      <p:sp>
        <p:nvSpPr>
          <p:cNvPr id="12" name="EShape"/>
          <p:cNvSpPr/>
          <p:nvPr userDrawn="1"/>
        </p:nvSpPr>
        <p:spPr>
          <a:xfrm>
            <a:off x="127000" y="60071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E.) Response E</a:t>
            </a:r>
          </a:p>
        </p:txBody>
      </p:sp>
      <p:sp>
        <p:nvSpPr>
          <p:cNvPr id="13" name="Percent"/>
          <p:cNvSpPr/>
          <p:nvPr userDrawn="1"/>
        </p:nvSpPr>
        <p:spPr>
          <a:xfrm>
            <a:off x="6350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>
                <a:solidFill>
                  <a:srgbClr val="000000"/>
                </a:solidFill>
              </a:rPr>
              <a:t>Percent Complete 100%</a:t>
            </a:r>
          </a:p>
        </p:txBody>
      </p:sp>
      <p:sp>
        <p:nvSpPr>
          <p:cNvPr id="14" name="Timer"/>
          <p:cNvSpPr/>
          <p:nvPr userDrawn="1"/>
        </p:nvSpPr>
        <p:spPr>
          <a:xfrm>
            <a:off x="254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>
                <a:solidFill>
                  <a:srgbClr val="000000"/>
                </a:solidFill>
              </a:rPr>
              <a:t>00:30</a:t>
            </a:r>
          </a:p>
        </p:txBody>
      </p:sp>
    </p:spTree>
    <p:extLst>
      <p:ext uri="{BB962C8B-B14F-4D97-AF65-F5344CB8AC3E}">
        <p14:creationId xmlns:p14="http://schemas.microsoft.com/office/powerpoint/2010/main" val="4229567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Shape" hidden="1"/>
          <p:cNvSpPr/>
          <p:nvPr userDrawn="1"/>
        </p:nvSpPr>
        <p:spPr>
          <a:xfrm>
            <a:off x="127000" y="254000"/>
            <a:ext cx="1270000" cy="127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/>
              <a:t>iRespond Graph</a:t>
            </a:r>
          </a:p>
        </p:txBody>
      </p:sp>
      <p:grpSp>
        <p:nvGrpSpPr>
          <p:cNvPr id="37" name="CorrectBarGroup"/>
          <p:cNvGrpSpPr/>
          <p:nvPr userDrawn="1"/>
        </p:nvGrpSpPr>
        <p:grpSpPr>
          <a:xfrm>
            <a:off x="1270000" y="3175000"/>
            <a:ext cx="2667000" cy="2540000"/>
            <a:chOff x="1270000" y="3175000"/>
            <a:chExt cx="2667000" cy="2540000"/>
          </a:xfrm>
        </p:grpSpPr>
        <p:sp>
          <p:nvSpPr>
            <p:cNvPr id="9" name="CorrectBar0"/>
            <p:cNvSpPr/>
            <p:nvPr userDrawn="1"/>
          </p:nvSpPr>
          <p:spPr>
            <a:xfrm>
              <a:off x="1270000" y="3175000"/>
              <a:ext cx="1079500" cy="254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CorrectBar1"/>
            <p:cNvSpPr/>
            <p:nvPr userDrawn="1"/>
          </p:nvSpPr>
          <p:spPr>
            <a:xfrm>
              <a:off x="2857500" y="4445000"/>
              <a:ext cx="1079500" cy="127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5" name="PercentLabelGroup"/>
          <p:cNvGrpSpPr/>
          <p:nvPr userDrawn="1"/>
        </p:nvGrpSpPr>
        <p:grpSpPr>
          <a:xfrm>
            <a:off x="1270000" y="1270000"/>
            <a:ext cx="7429500" cy="317500"/>
            <a:chOff x="1270000" y="1270000"/>
            <a:chExt cx="7429500" cy="317500"/>
          </a:xfrm>
        </p:grpSpPr>
        <p:sp>
          <p:nvSpPr>
            <p:cNvPr id="8" name="PercentLabel0"/>
            <p:cNvSpPr/>
            <p:nvPr userDrawn="1"/>
          </p:nvSpPr>
          <p:spPr>
            <a:xfrm>
              <a:off x="127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67%</a:t>
              </a:r>
            </a:p>
          </p:txBody>
        </p:sp>
        <p:sp>
          <p:nvSpPr>
            <p:cNvPr id="11" name="PercentLabel1"/>
            <p:cNvSpPr/>
            <p:nvPr userDrawn="1"/>
          </p:nvSpPr>
          <p:spPr>
            <a:xfrm>
              <a:off x="2857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33%</a:t>
              </a:r>
            </a:p>
          </p:txBody>
        </p:sp>
        <p:sp>
          <p:nvSpPr>
            <p:cNvPr id="14" name="PercentLabel2"/>
            <p:cNvSpPr/>
            <p:nvPr userDrawn="1"/>
          </p:nvSpPr>
          <p:spPr>
            <a:xfrm>
              <a:off x="4445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17" name="PercentLabel3"/>
            <p:cNvSpPr/>
            <p:nvPr userDrawn="1"/>
          </p:nvSpPr>
          <p:spPr>
            <a:xfrm>
              <a:off x="6032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20" name="PercentLabel4"/>
            <p:cNvSpPr/>
            <p:nvPr userDrawn="1"/>
          </p:nvSpPr>
          <p:spPr>
            <a:xfrm>
              <a:off x="762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67%</a:t>
              </a:r>
            </a:p>
          </p:txBody>
        </p:sp>
      </p:grpSp>
      <p:grpSp>
        <p:nvGrpSpPr>
          <p:cNvPr id="38" name="IncorrectBarGroup"/>
          <p:cNvGrpSpPr/>
          <p:nvPr userDrawn="1"/>
        </p:nvGrpSpPr>
        <p:grpSpPr>
          <a:xfrm>
            <a:off x="4445000" y="1905000"/>
            <a:ext cx="4254500" cy="3810000"/>
            <a:chOff x="4445000" y="1905000"/>
            <a:chExt cx="4254500" cy="3810000"/>
          </a:xfrm>
        </p:grpSpPr>
        <p:sp>
          <p:nvSpPr>
            <p:cNvPr id="15" name="IncorrectBar2"/>
            <p:cNvSpPr/>
            <p:nvPr userDrawn="1"/>
          </p:nvSpPr>
          <p:spPr>
            <a:xfrm>
              <a:off x="44450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IncorrectBar3"/>
            <p:cNvSpPr/>
            <p:nvPr userDrawn="1"/>
          </p:nvSpPr>
          <p:spPr>
            <a:xfrm>
              <a:off x="60325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" name="IncorrectBar4"/>
            <p:cNvSpPr/>
            <p:nvPr userDrawn="1"/>
          </p:nvSpPr>
          <p:spPr>
            <a:xfrm>
              <a:off x="7620000" y="3175000"/>
              <a:ext cx="1079500" cy="254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3" name="XLabelGroup"/>
          <p:cNvGrpSpPr/>
          <p:nvPr userDrawn="1"/>
        </p:nvGrpSpPr>
        <p:grpSpPr>
          <a:xfrm>
            <a:off x="1270000" y="5842000"/>
            <a:ext cx="7429500" cy="317500"/>
            <a:chOff x="1270000" y="5842000"/>
            <a:chExt cx="7429500" cy="317500"/>
          </a:xfrm>
        </p:grpSpPr>
        <p:sp>
          <p:nvSpPr>
            <p:cNvPr id="10" name="XValueLabel0"/>
            <p:cNvSpPr/>
            <p:nvPr userDrawn="1"/>
          </p:nvSpPr>
          <p:spPr>
            <a:xfrm>
              <a:off x="127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A*</a:t>
              </a:r>
            </a:p>
          </p:txBody>
        </p:sp>
        <p:sp>
          <p:nvSpPr>
            <p:cNvPr id="13" name="XValueLabel1"/>
            <p:cNvSpPr/>
            <p:nvPr userDrawn="1"/>
          </p:nvSpPr>
          <p:spPr>
            <a:xfrm>
              <a:off x="2857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B*</a:t>
              </a:r>
            </a:p>
          </p:txBody>
        </p:sp>
        <p:sp>
          <p:nvSpPr>
            <p:cNvPr id="16" name="XValueLabel2"/>
            <p:cNvSpPr/>
            <p:nvPr userDrawn="1"/>
          </p:nvSpPr>
          <p:spPr>
            <a:xfrm>
              <a:off x="4445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19" name="XValueLabel3"/>
            <p:cNvSpPr/>
            <p:nvPr userDrawn="1"/>
          </p:nvSpPr>
          <p:spPr>
            <a:xfrm>
              <a:off x="6032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D</a:t>
              </a:r>
            </a:p>
          </p:txBody>
        </p:sp>
        <p:sp>
          <p:nvSpPr>
            <p:cNvPr id="22" name="XValueLabel4"/>
            <p:cNvSpPr/>
            <p:nvPr userDrawn="1"/>
          </p:nvSpPr>
          <p:spPr>
            <a:xfrm>
              <a:off x="762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E</a:t>
              </a:r>
            </a:p>
          </p:txBody>
        </p:sp>
      </p:grpSp>
      <p:grpSp>
        <p:nvGrpSpPr>
          <p:cNvPr id="36" name="AxisLineGroup"/>
          <p:cNvGrpSpPr/>
          <p:nvPr userDrawn="1"/>
        </p:nvGrpSpPr>
        <p:grpSpPr>
          <a:xfrm>
            <a:off x="889000" y="1587500"/>
            <a:ext cx="8001000" cy="4127500"/>
            <a:chOff x="889000" y="1587500"/>
            <a:chExt cx="8001000" cy="4127500"/>
          </a:xfrm>
        </p:grpSpPr>
        <p:cxnSp>
          <p:nvCxnSpPr>
            <p:cNvPr id="23" name="XAxisLine"/>
            <p:cNvCxnSpPr/>
            <p:nvPr userDrawn="1"/>
          </p:nvCxnSpPr>
          <p:spPr>
            <a:xfrm>
              <a:off x="889000" y="5715000"/>
              <a:ext cx="8001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YAxisLine"/>
            <p:cNvCxnSpPr/>
            <p:nvPr userDrawn="1"/>
          </p:nvCxnSpPr>
          <p:spPr>
            <a:xfrm>
              <a:off x="1016000" y="1587500"/>
              <a:ext cx="0" cy="412750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YAxisTick0"/>
            <p:cNvCxnSpPr/>
            <p:nvPr userDrawn="1"/>
          </p:nvCxnSpPr>
          <p:spPr>
            <a:xfrm>
              <a:off x="889000" y="571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YAxisTick1"/>
            <p:cNvCxnSpPr/>
            <p:nvPr userDrawn="1"/>
          </p:nvCxnSpPr>
          <p:spPr>
            <a:xfrm>
              <a:off x="889000" y="444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YAxisTick2"/>
            <p:cNvCxnSpPr/>
            <p:nvPr userDrawn="1"/>
          </p:nvCxnSpPr>
          <p:spPr>
            <a:xfrm>
              <a:off x="889000" y="317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YAxisTick3"/>
            <p:cNvCxnSpPr/>
            <p:nvPr userDrawn="1"/>
          </p:nvCxnSpPr>
          <p:spPr>
            <a:xfrm>
              <a:off x="889000" y="190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YLabelGroup"/>
          <p:cNvGrpSpPr/>
          <p:nvPr userDrawn="1"/>
        </p:nvGrpSpPr>
        <p:grpSpPr>
          <a:xfrm>
            <a:off x="254000" y="1841500"/>
            <a:ext cx="762000" cy="3937000"/>
            <a:chOff x="254000" y="1841500"/>
            <a:chExt cx="762000" cy="3937000"/>
          </a:xfrm>
        </p:grpSpPr>
        <p:sp>
          <p:nvSpPr>
            <p:cNvPr id="26" name="YValueLabel0"/>
            <p:cNvSpPr/>
            <p:nvPr userDrawn="1"/>
          </p:nvSpPr>
          <p:spPr>
            <a:xfrm>
              <a:off x="254000" y="565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28" name="YValueLabel1"/>
            <p:cNvSpPr/>
            <p:nvPr userDrawn="1"/>
          </p:nvSpPr>
          <p:spPr>
            <a:xfrm>
              <a:off x="254000" y="438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0" name="YValueLabel2"/>
            <p:cNvSpPr/>
            <p:nvPr userDrawn="1"/>
          </p:nvSpPr>
          <p:spPr>
            <a:xfrm>
              <a:off x="254000" y="311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2" name="YValueLabel3"/>
            <p:cNvSpPr/>
            <p:nvPr userDrawn="1"/>
          </p:nvSpPr>
          <p:spPr>
            <a:xfrm>
              <a:off x="254000" y="184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29567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makeup.allwomenstalk.com/makeup-tips-from-celebrity-icons/6_emma-stone-pink-lip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5.fanpop.com/image/photos/28700000/George-Clooney-george-clooney-28761400-1280-1024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Los ojos y el pelo (cabello)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1562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¿De </a:t>
            </a:r>
            <a:r>
              <a:rPr lang="en-US" dirty="0" err="1"/>
              <a:t>qué</a:t>
            </a:r>
            <a:r>
              <a:rPr lang="en-US" dirty="0"/>
              <a:t> color son </a:t>
            </a:r>
            <a:r>
              <a:rPr lang="en-US" dirty="0" err="1"/>
              <a:t>sus</a:t>
            </a:r>
            <a:r>
              <a:rPr lang="en-US" dirty="0"/>
              <a:t> </a:t>
            </a:r>
            <a:r>
              <a:rPr lang="en-US" dirty="0" err="1"/>
              <a:t>ojos</a:t>
            </a:r>
            <a:r>
              <a:rPr lang="en-US" dirty="0"/>
              <a:t>?</a:t>
            </a:r>
            <a:br>
              <a:rPr lang="en-US" dirty="0"/>
            </a:br>
            <a:r>
              <a:rPr lang="en-US" dirty="0"/>
              <a:t>¿De </a:t>
            </a:r>
            <a:r>
              <a:rPr lang="en-US" dirty="0" err="1"/>
              <a:t>qué</a:t>
            </a:r>
            <a:r>
              <a:rPr lang="en-US" dirty="0"/>
              <a:t> color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pelo</a:t>
            </a:r>
            <a:r>
              <a:rPr lang="en-US" dirty="0"/>
              <a:t>(</a:t>
            </a:r>
            <a:r>
              <a:rPr lang="en-US" dirty="0" err="1"/>
              <a:t>cabello</a:t>
            </a:r>
            <a:r>
              <a:rPr lang="en-US" dirty="0"/>
              <a:t>)?</a:t>
            </a:r>
            <a:endParaRPr lang="es-ES" dirty="0"/>
          </a:p>
        </p:txBody>
      </p:sp>
      <p:pic>
        <p:nvPicPr>
          <p:cNvPr id="4" name="Content Placeholder 3" descr="http://makeup.allwomenstalk.com/wp-content/uploads/2012/07/6_emma-stone-pink-lips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828800"/>
            <a:ext cx="9067800" cy="495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0768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¿De </a:t>
            </a:r>
            <a:r>
              <a:rPr lang="en-US" dirty="0" err="1"/>
              <a:t>qué</a:t>
            </a:r>
            <a:r>
              <a:rPr lang="en-US" dirty="0"/>
              <a:t> color son </a:t>
            </a:r>
            <a:r>
              <a:rPr lang="en-US" dirty="0" err="1"/>
              <a:t>sus</a:t>
            </a:r>
            <a:r>
              <a:rPr lang="en-US" dirty="0"/>
              <a:t> </a:t>
            </a:r>
            <a:r>
              <a:rPr lang="en-US" dirty="0" err="1"/>
              <a:t>ojos</a:t>
            </a:r>
            <a:r>
              <a:rPr lang="en-US" dirty="0"/>
              <a:t>?</a:t>
            </a:r>
            <a:br>
              <a:rPr lang="en-US" dirty="0"/>
            </a:br>
            <a:r>
              <a:rPr lang="en-US" dirty="0"/>
              <a:t>¿De </a:t>
            </a:r>
            <a:r>
              <a:rPr lang="en-US" dirty="0" err="1"/>
              <a:t>qué</a:t>
            </a:r>
            <a:r>
              <a:rPr lang="en-US" dirty="0"/>
              <a:t> color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pelo</a:t>
            </a:r>
            <a:r>
              <a:rPr lang="en-US" dirty="0"/>
              <a:t>(</a:t>
            </a:r>
            <a:r>
              <a:rPr lang="en-US" dirty="0" err="1"/>
              <a:t>cabello</a:t>
            </a:r>
            <a:r>
              <a:rPr lang="en-US" dirty="0"/>
              <a:t>)?</a:t>
            </a:r>
            <a:endParaRPr lang="es-ES" dirty="0"/>
          </a:p>
        </p:txBody>
      </p:sp>
      <p:pic>
        <p:nvPicPr>
          <p:cNvPr id="4" name="Content Placeholder 3" descr="George Clooney - george-clooney Wallpaper">
            <a:hlinkClick r:id="rId2"/>
          </p:cNvPr>
          <p:cNvPicPr>
            <a:picLocks noGrp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97" t="-722" r="18637" b="-1"/>
          <a:stretch/>
        </p:blipFill>
        <p:spPr bwMode="auto">
          <a:xfrm>
            <a:off x="0" y="1567543"/>
            <a:ext cx="9144000" cy="52904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2650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/>
              <a:t>Los </a:t>
            </a:r>
            <a:r>
              <a:rPr lang="en-US" dirty="0" err="1"/>
              <a:t>ojos</a:t>
            </a:r>
            <a:endParaRPr lang="es-E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0" y="762000"/>
            <a:ext cx="4495800" cy="6019800"/>
          </a:xfrm>
        </p:spPr>
        <p:txBody>
          <a:bodyPr/>
          <a:lstStyle/>
          <a:p>
            <a:r>
              <a:rPr lang="en-US" dirty="0"/>
              <a:t>Green eyes</a:t>
            </a:r>
          </a:p>
          <a:p>
            <a:r>
              <a:rPr lang="en-US" dirty="0"/>
              <a:t>Hazel eyes</a:t>
            </a:r>
          </a:p>
          <a:p>
            <a:r>
              <a:rPr lang="en-US" dirty="0"/>
              <a:t>Grey eyes</a:t>
            </a:r>
          </a:p>
          <a:p>
            <a:r>
              <a:rPr lang="en-US" dirty="0"/>
              <a:t>Brown eyes</a:t>
            </a:r>
          </a:p>
          <a:p>
            <a:r>
              <a:rPr lang="en-US" dirty="0"/>
              <a:t>Black eyes</a:t>
            </a:r>
          </a:p>
          <a:p>
            <a:r>
              <a:rPr lang="en-US" dirty="0"/>
              <a:t>Blue eyes</a:t>
            </a:r>
            <a:endParaRPr lang="es-E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762000"/>
            <a:ext cx="4495800" cy="6096000"/>
          </a:xfrm>
        </p:spPr>
        <p:txBody>
          <a:bodyPr/>
          <a:lstStyle/>
          <a:p>
            <a:r>
              <a:rPr lang="en-US" dirty="0"/>
              <a:t>Ojos </a:t>
            </a:r>
            <a:r>
              <a:rPr lang="en-US" dirty="0" err="1"/>
              <a:t>verdes</a:t>
            </a:r>
            <a:r>
              <a:rPr lang="en-US" dirty="0"/>
              <a:t> </a:t>
            </a:r>
          </a:p>
          <a:p>
            <a:r>
              <a:rPr lang="en-US" dirty="0"/>
              <a:t>Ojos </a:t>
            </a:r>
            <a:r>
              <a:rPr lang="en-US" dirty="0" err="1"/>
              <a:t>castaños</a:t>
            </a:r>
            <a:endParaRPr lang="en-US" dirty="0"/>
          </a:p>
          <a:p>
            <a:r>
              <a:rPr lang="en-US" dirty="0"/>
              <a:t>Ojos </a:t>
            </a:r>
            <a:r>
              <a:rPr lang="en-US" dirty="0" err="1"/>
              <a:t>grises</a:t>
            </a:r>
            <a:endParaRPr lang="en-US" dirty="0"/>
          </a:p>
          <a:p>
            <a:r>
              <a:rPr lang="en-US" dirty="0"/>
              <a:t>Ojos </a:t>
            </a:r>
            <a:r>
              <a:rPr lang="en-US" dirty="0" err="1"/>
              <a:t>morenos</a:t>
            </a:r>
            <a:endParaRPr lang="en-US" dirty="0"/>
          </a:p>
          <a:p>
            <a:r>
              <a:rPr lang="en-US" dirty="0"/>
              <a:t>Ojos </a:t>
            </a:r>
            <a:r>
              <a:rPr lang="en-US" dirty="0" err="1"/>
              <a:t>negros</a:t>
            </a:r>
            <a:endParaRPr lang="en-US" dirty="0"/>
          </a:p>
          <a:p>
            <a:r>
              <a:rPr lang="en-US" dirty="0"/>
              <a:t>Ojos </a:t>
            </a:r>
            <a:r>
              <a:rPr lang="en-US" dirty="0" err="1"/>
              <a:t>azules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98316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Pelo</a:t>
            </a:r>
            <a:r>
              <a:rPr lang="en-US" dirty="0"/>
              <a:t>/</a:t>
            </a:r>
            <a:r>
              <a:rPr lang="en-US" dirty="0" err="1"/>
              <a:t>cabello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85800"/>
            <a:ext cx="4495800" cy="6172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Brunette</a:t>
            </a:r>
          </a:p>
          <a:p>
            <a:r>
              <a:rPr lang="en-US" dirty="0"/>
              <a:t>Blonde</a:t>
            </a:r>
          </a:p>
          <a:p>
            <a:r>
              <a:rPr lang="en-US" dirty="0"/>
              <a:t>Chestnut </a:t>
            </a:r>
          </a:p>
          <a:p>
            <a:r>
              <a:rPr lang="en-US" dirty="0"/>
              <a:t>Long</a:t>
            </a:r>
          </a:p>
          <a:p>
            <a:r>
              <a:rPr lang="en-US" dirty="0"/>
              <a:t>Short</a:t>
            </a:r>
          </a:p>
          <a:p>
            <a:r>
              <a:rPr lang="en-US" dirty="0"/>
              <a:t>Beard</a:t>
            </a:r>
          </a:p>
          <a:p>
            <a:r>
              <a:rPr lang="en-US" dirty="0"/>
              <a:t>Mustache </a:t>
            </a:r>
          </a:p>
          <a:p>
            <a:r>
              <a:rPr lang="en-US" dirty="0"/>
              <a:t>Grey</a:t>
            </a:r>
          </a:p>
          <a:p>
            <a:r>
              <a:rPr lang="en-US" dirty="0"/>
              <a:t>Grey hairs</a:t>
            </a:r>
          </a:p>
          <a:p>
            <a:r>
              <a:rPr lang="en-US" dirty="0"/>
              <a:t>Straight</a:t>
            </a:r>
          </a:p>
          <a:p>
            <a:r>
              <a:rPr lang="en-US" dirty="0"/>
              <a:t>Curly </a:t>
            </a:r>
          </a:p>
          <a:p>
            <a:r>
              <a:rPr lang="en-US" dirty="0"/>
              <a:t>Red</a:t>
            </a:r>
          </a:p>
          <a:p>
            <a:r>
              <a:rPr lang="en-US" dirty="0"/>
              <a:t>Red-headed</a:t>
            </a:r>
          </a:p>
          <a:p>
            <a:r>
              <a:rPr lang="en-US" dirty="0"/>
              <a:t>Black </a:t>
            </a:r>
          </a:p>
          <a:p>
            <a:endParaRPr lang="es-E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85800"/>
            <a:ext cx="4495800" cy="6172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Moreno</a:t>
            </a:r>
          </a:p>
          <a:p>
            <a:r>
              <a:rPr lang="en-US" dirty="0"/>
              <a:t>Rubio</a:t>
            </a:r>
          </a:p>
          <a:p>
            <a:r>
              <a:rPr lang="en-US" dirty="0" err="1"/>
              <a:t>Castaño</a:t>
            </a:r>
            <a:endParaRPr lang="en-US" dirty="0"/>
          </a:p>
          <a:p>
            <a:r>
              <a:rPr lang="en-US" dirty="0"/>
              <a:t>Largo</a:t>
            </a:r>
          </a:p>
          <a:p>
            <a:r>
              <a:rPr lang="en-US" dirty="0" err="1"/>
              <a:t>Corto</a:t>
            </a:r>
            <a:endParaRPr lang="en-US" dirty="0"/>
          </a:p>
          <a:p>
            <a:r>
              <a:rPr lang="en-US" dirty="0" err="1"/>
              <a:t>Barba</a:t>
            </a:r>
            <a:endParaRPr lang="en-US" dirty="0"/>
          </a:p>
          <a:p>
            <a:r>
              <a:rPr lang="en-US" dirty="0" err="1"/>
              <a:t>Bigote</a:t>
            </a:r>
            <a:endParaRPr lang="en-US" dirty="0"/>
          </a:p>
          <a:p>
            <a:r>
              <a:rPr lang="en-US" dirty="0" err="1"/>
              <a:t>Canoso</a:t>
            </a:r>
            <a:endParaRPr lang="en-US" dirty="0"/>
          </a:p>
          <a:p>
            <a:r>
              <a:rPr lang="en-US" dirty="0"/>
              <a:t>Tiene </a:t>
            </a:r>
            <a:r>
              <a:rPr lang="en-US" dirty="0" err="1"/>
              <a:t>canas</a:t>
            </a:r>
            <a:endParaRPr lang="en-US" dirty="0"/>
          </a:p>
          <a:p>
            <a:r>
              <a:rPr lang="en-US" dirty="0" err="1"/>
              <a:t>Liso</a:t>
            </a:r>
            <a:endParaRPr lang="en-US" dirty="0"/>
          </a:p>
          <a:p>
            <a:r>
              <a:rPr lang="en-US" dirty="0" err="1"/>
              <a:t>Rizado</a:t>
            </a:r>
            <a:endParaRPr lang="en-US" dirty="0"/>
          </a:p>
          <a:p>
            <a:r>
              <a:rPr lang="en-US" dirty="0" err="1"/>
              <a:t>Rojo</a:t>
            </a:r>
            <a:endParaRPr lang="en-US" dirty="0"/>
          </a:p>
          <a:p>
            <a:r>
              <a:rPr lang="en-US" dirty="0" err="1"/>
              <a:t>Pelirrojo</a:t>
            </a:r>
            <a:r>
              <a:rPr lang="en-US" dirty="0"/>
              <a:t> </a:t>
            </a:r>
          </a:p>
          <a:p>
            <a:r>
              <a:rPr lang="en-US" dirty="0"/>
              <a:t>Negro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6331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s-ES" dirty="0"/>
              <a:t>*</a:t>
            </a:r>
            <a:r>
              <a:rPr lang="es-ES" dirty="0" err="1"/>
              <a:t>talking</a:t>
            </a:r>
            <a:r>
              <a:rPr lang="es-ES" dirty="0"/>
              <a:t> </a:t>
            </a:r>
            <a:r>
              <a:rPr lang="es-ES" dirty="0" err="1"/>
              <a:t>about</a:t>
            </a:r>
            <a:r>
              <a:rPr lang="es-ES" dirty="0"/>
              <a:t> </a:t>
            </a:r>
            <a:r>
              <a:rPr lang="es-ES" dirty="0" err="1"/>
              <a:t>hair</a:t>
            </a:r>
            <a:r>
              <a:rPr lang="es-ES" dirty="0"/>
              <a:t> </a:t>
            </a:r>
            <a:r>
              <a:rPr lang="es-ES" dirty="0" err="1"/>
              <a:t>or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person</a:t>
            </a:r>
            <a:r>
              <a:rPr lang="es-ES" dirty="0"/>
              <a:t>?!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85800"/>
            <a:ext cx="4495800" cy="6172200"/>
          </a:xfrm>
        </p:spPr>
        <p:txBody>
          <a:bodyPr/>
          <a:lstStyle/>
          <a:p>
            <a:r>
              <a:rPr lang="es-ES" dirty="0"/>
              <a:t>Ella tiene </a:t>
            </a:r>
            <a:r>
              <a:rPr lang="es-ES" u="sng" dirty="0"/>
              <a:t>pel</a:t>
            </a:r>
            <a:r>
              <a:rPr lang="es-ES" u="sng" dirty="0">
                <a:solidFill>
                  <a:srgbClr val="FF0000"/>
                </a:solidFill>
              </a:rPr>
              <a:t>o</a:t>
            </a:r>
            <a:r>
              <a:rPr lang="es-ES" dirty="0"/>
              <a:t> moren</a:t>
            </a:r>
            <a:r>
              <a:rPr lang="es-ES" dirty="0">
                <a:solidFill>
                  <a:srgbClr val="FF0000"/>
                </a:solidFill>
              </a:rPr>
              <a:t>o</a:t>
            </a:r>
            <a:r>
              <a:rPr lang="es-ES" dirty="0"/>
              <a:t>.</a:t>
            </a:r>
          </a:p>
          <a:p>
            <a:r>
              <a:rPr lang="es-ES" dirty="0"/>
              <a:t>Juana tiene pelo rubio.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85800"/>
            <a:ext cx="4495800" cy="6172200"/>
          </a:xfrm>
        </p:spPr>
        <p:txBody>
          <a:bodyPr/>
          <a:lstStyle/>
          <a:p>
            <a:r>
              <a:rPr lang="es-ES" u="sng" dirty="0"/>
              <a:t>Ell</a:t>
            </a:r>
            <a:r>
              <a:rPr lang="es-ES" u="sng" dirty="0">
                <a:solidFill>
                  <a:srgbClr val="FF0000"/>
                </a:solidFill>
              </a:rPr>
              <a:t>a</a:t>
            </a:r>
            <a:r>
              <a:rPr lang="es-ES" dirty="0"/>
              <a:t> es moren</a:t>
            </a:r>
            <a:r>
              <a:rPr lang="es-ES" dirty="0">
                <a:solidFill>
                  <a:srgbClr val="FF0000"/>
                </a:solidFill>
              </a:rPr>
              <a:t>a.</a:t>
            </a:r>
            <a:r>
              <a:rPr lang="es-ES" dirty="0">
                <a:solidFill>
                  <a:schemeClr val="bg1"/>
                </a:solidFill>
              </a:rPr>
              <a:t> </a:t>
            </a:r>
          </a:p>
          <a:p>
            <a:r>
              <a:rPr lang="es-ES" u="sng" dirty="0">
                <a:solidFill>
                  <a:schemeClr val="bg1"/>
                </a:solidFill>
              </a:rPr>
              <a:t>Juana</a:t>
            </a:r>
            <a:r>
              <a:rPr lang="es-ES" dirty="0">
                <a:solidFill>
                  <a:schemeClr val="bg1"/>
                </a:solidFill>
              </a:rPr>
              <a:t> es rubi</a:t>
            </a:r>
            <a:r>
              <a:rPr lang="es-ES" u="sng" dirty="0">
                <a:solidFill>
                  <a:schemeClr val="bg1"/>
                </a:solidFill>
              </a:rPr>
              <a:t>a</a:t>
            </a:r>
            <a:r>
              <a:rPr lang="es-ES" dirty="0">
                <a:solidFill>
                  <a:schemeClr val="bg1"/>
                </a:solidFill>
              </a:rPr>
              <a:t>. </a:t>
            </a:r>
          </a:p>
          <a:p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821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RespondQuestion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RespondGraph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</TotalTime>
  <Words>131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Office Theme</vt:lpstr>
      <vt:lpstr>iRespondQuestionMaster</vt:lpstr>
      <vt:lpstr>iRespondGraphMaster</vt:lpstr>
      <vt:lpstr>Los ojos y el pelo (cabello)</vt:lpstr>
      <vt:lpstr>¿De qué color son sus ojos? ¿De qué color es su pelo(cabello)?</vt:lpstr>
      <vt:lpstr>¿De qué color son sus ojos? ¿De qué color es su pelo(cabello)?</vt:lpstr>
      <vt:lpstr>Los ojos</vt:lpstr>
      <vt:lpstr>Pelo/cabello</vt:lpstr>
      <vt:lpstr>*talking about hair or the person?!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Thompson</dc:creator>
  <cp:lastModifiedBy>Karen Kister</cp:lastModifiedBy>
  <cp:revision>9</cp:revision>
  <dcterms:created xsi:type="dcterms:W3CDTF">2015-03-24T17:47:01Z</dcterms:created>
  <dcterms:modified xsi:type="dcterms:W3CDTF">2023-03-09T15:59:45Z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oReflect">
    <vt:bool>false</vt:bool>
  </property>
  <property fmtid="{D5CDD505-2E9C-101B-9397-08002B2CF9AE}" pid="3" name="KeepGraph">
    <vt:bool>false</vt:bool>
  </property>
</Properties>
</file>